
<file path=[Content_Types].xml><?xml version="1.0" encoding="utf-8"?>
<Types xmlns="http://schemas.openxmlformats.org/package/2006/content-types">
  <Default Extension="jpeg" ContentType="image/jpeg"/>
  <Default Extension="jpg" ContentType="image/jpeg"/>
  <Default Extension="pdf" ContentType="image/unknown"/>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5" r:id="rId3"/>
    <p:sldId id="257" r:id="rId4"/>
    <p:sldId id="282" r:id="rId5"/>
    <p:sldId id="258" r:id="rId6"/>
    <p:sldId id="260" r:id="rId7"/>
    <p:sldId id="292" r:id="rId8"/>
    <p:sldId id="291" r:id="rId9"/>
    <p:sldId id="293" r:id="rId10"/>
    <p:sldId id="302" r:id="rId11"/>
    <p:sldId id="276" r:id="rId12"/>
    <p:sldId id="295" r:id="rId13"/>
    <p:sldId id="298" r:id="rId14"/>
    <p:sldId id="294" r:id="rId15"/>
    <p:sldId id="299" r:id="rId16"/>
    <p:sldId id="296" r:id="rId17"/>
    <p:sldId id="297" r:id="rId18"/>
    <p:sldId id="300" r:id="rId19"/>
    <p:sldId id="301" r:id="rId20"/>
    <p:sldId id="284" r:id="rId21"/>
    <p:sldId id="281" r:id="rId22"/>
    <p:sldId id="304" r:id="rId23"/>
    <p:sldId id="30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282394-B1EF-48EA-9E07-77503CA78F29}" v="21" dt="2026-10-05T00:37:47.1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10" autoAdjust="0"/>
    <p:restoredTop sz="94660"/>
  </p:normalViewPr>
  <p:slideViewPr>
    <p:cSldViewPr snapToGrid="0">
      <p:cViewPr varScale="1">
        <p:scale>
          <a:sx n="67" d="100"/>
          <a:sy n="67" d="100"/>
        </p:scale>
        <p:origin x="68" y="15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ryl King" userId="07e075960e4900da" providerId="LiveId" clId="{522DDC03-BA0C-40B1-84BB-23BC911201DE}"/>
    <pc:docChg chg="undo custSel addSld delSld modSld sldOrd">
      <pc:chgData name="Cheryl King" userId="07e075960e4900da" providerId="LiveId" clId="{522DDC03-BA0C-40B1-84BB-23BC911201DE}" dt="2026-10-05T00:37:52.769" v="127" actId="2696"/>
      <pc:docMkLst>
        <pc:docMk/>
      </pc:docMkLst>
      <pc:sldChg chg="modSp mod">
        <pc:chgData name="Cheryl King" userId="07e075960e4900da" providerId="LiveId" clId="{522DDC03-BA0C-40B1-84BB-23BC911201DE}" dt="2026-10-04T22:35:41.535" v="2" actId="20577"/>
        <pc:sldMkLst>
          <pc:docMk/>
          <pc:sldMk cId="3432449184" sldId="256"/>
        </pc:sldMkLst>
        <pc:spChg chg="mod">
          <ac:chgData name="Cheryl King" userId="07e075960e4900da" providerId="LiveId" clId="{522DDC03-BA0C-40B1-84BB-23BC911201DE}" dt="2026-10-04T22:35:41.535" v="2" actId="20577"/>
          <ac:spMkLst>
            <pc:docMk/>
            <pc:sldMk cId="3432449184" sldId="256"/>
            <ac:spMk id="2" creationId="{A15AA4E6-E79F-4E10-812F-B980323BB85E}"/>
          </ac:spMkLst>
        </pc:spChg>
      </pc:sldChg>
      <pc:sldChg chg="addSp delSp modSp mod setBg">
        <pc:chgData name="Cheryl King" userId="07e075960e4900da" providerId="LiveId" clId="{522DDC03-BA0C-40B1-84BB-23BC911201DE}" dt="2026-10-04T23:00:59.066" v="42" actId="26606"/>
        <pc:sldMkLst>
          <pc:docMk/>
          <pc:sldMk cId="120269667" sldId="257"/>
        </pc:sldMkLst>
        <pc:spChg chg="mod">
          <ac:chgData name="Cheryl King" userId="07e075960e4900da" providerId="LiveId" clId="{522DDC03-BA0C-40B1-84BB-23BC911201DE}" dt="2026-10-04T23:00:59.066" v="42" actId="26606"/>
          <ac:spMkLst>
            <pc:docMk/>
            <pc:sldMk cId="120269667" sldId="257"/>
            <ac:spMk id="6" creationId="{99110EA9-014F-444A-9168-389AD584CC14}"/>
          </ac:spMkLst>
        </pc:spChg>
        <pc:spChg chg="add del">
          <ac:chgData name="Cheryl King" userId="07e075960e4900da" providerId="LiveId" clId="{522DDC03-BA0C-40B1-84BB-23BC911201DE}" dt="2026-10-04T23:00:59.066" v="42" actId="26606"/>
          <ac:spMkLst>
            <pc:docMk/>
            <pc:sldMk cId="120269667" sldId="257"/>
            <ac:spMk id="11" creationId="{B86AA2DA-281A-4806-8977-D617AEAC830F}"/>
          </ac:spMkLst>
        </pc:spChg>
        <pc:spChg chg="add del">
          <ac:chgData name="Cheryl King" userId="07e075960e4900da" providerId="LiveId" clId="{522DDC03-BA0C-40B1-84BB-23BC911201DE}" dt="2026-10-04T23:00:59.066" v="42" actId="26606"/>
          <ac:spMkLst>
            <pc:docMk/>
            <pc:sldMk cId="120269667" sldId="257"/>
            <ac:spMk id="13" creationId="{64185774-6FC0-4B8D-A8DB-A8854688960B}"/>
          </ac:spMkLst>
        </pc:spChg>
        <pc:spChg chg="add del">
          <ac:chgData name="Cheryl King" userId="07e075960e4900da" providerId="LiveId" clId="{522DDC03-BA0C-40B1-84BB-23BC911201DE}" dt="2026-10-04T23:00:59.066" v="42" actId="26606"/>
          <ac:spMkLst>
            <pc:docMk/>
            <pc:sldMk cId="120269667" sldId="257"/>
            <ac:spMk id="15" creationId="{B7D3B4FC-79F4-47D2-9D79-DA876E6AD813}"/>
          </ac:spMkLst>
        </pc:spChg>
        <pc:spChg chg="add del">
          <ac:chgData name="Cheryl King" userId="07e075960e4900da" providerId="LiveId" clId="{522DDC03-BA0C-40B1-84BB-23BC911201DE}" dt="2026-10-04T23:00:59.066" v="42" actId="26606"/>
          <ac:spMkLst>
            <pc:docMk/>
            <pc:sldMk cId="120269667" sldId="257"/>
            <ac:spMk id="17" creationId="{EFF9196C-3887-4B80-8671-3CA6705C18D3}"/>
          </ac:spMkLst>
        </pc:spChg>
        <pc:picChg chg="mod ord">
          <ac:chgData name="Cheryl King" userId="07e075960e4900da" providerId="LiveId" clId="{522DDC03-BA0C-40B1-84BB-23BC911201DE}" dt="2026-10-04T23:00:59.066" v="42" actId="26606"/>
          <ac:picMkLst>
            <pc:docMk/>
            <pc:sldMk cId="120269667" sldId="257"/>
            <ac:picMk id="5" creationId="{0A973883-59E2-4332-80CC-9C315AB68477}"/>
          </ac:picMkLst>
        </pc:picChg>
      </pc:sldChg>
      <pc:sldChg chg="addSp modSp mod ord">
        <pc:chgData name="Cheryl King" userId="07e075960e4900da" providerId="LiveId" clId="{522DDC03-BA0C-40B1-84BB-23BC911201DE}" dt="2026-10-04T22:44:32.670" v="8" actId="931"/>
        <pc:sldMkLst>
          <pc:docMk/>
          <pc:sldMk cId="2375532163" sldId="258"/>
        </pc:sldMkLst>
        <pc:picChg chg="add mod">
          <ac:chgData name="Cheryl King" userId="07e075960e4900da" providerId="LiveId" clId="{522DDC03-BA0C-40B1-84BB-23BC911201DE}" dt="2026-10-04T22:44:32.670" v="8" actId="931"/>
          <ac:picMkLst>
            <pc:docMk/>
            <pc:sldMk cId="2375532163" sldId="258"/>
            <ac:picMk id="4" creationId="{3ABC1A91-727F-BDF2-BC95-F58AAC45DBF1}"/>
          </ac:picMkLst>
        </pc:picChg>
      </pc:sldChg>
      <pc:sldChg chg="del">
        <pc:chgData name="Cheryl King" userId="07e075960e4900da" providerId="LiveId" clId="{522DDC03-BA0C-40B1-84BB-23BC911201DE}" dt="2026-10-04T22:43:30.289" v="7" actId="2696"/>
        <pc:sldMkLst>
          <pc:docMk/>
          <pc:sldMk cId="116730606" sldId="259"/>
        </pc:sldMkLst>
      </pc:sldChg>
      <pc:sldChg chg="modSp add del mod setBg">
        <pc:chgData name="Cheryl King" userId="07e075960e4900da" providerId="LiveId" clId="{522DDC03-BA0C-40B1-84BB-23BC911201DE}" dt="2026-10-04T23:01:00.442" v="43" actId="2696"/>
        <pc:sldMkLst>
          <pc:docMk/>
          <pc:sldMk cId="394086667" sldId="302"/>
        </pc:sldMkLst>
        <pc:spChg chg="mod">
          <ac:chgData name="Cheryl King" userId="07e075960e4900da" providerId="LiveId" clId="{522DDC03-BA0C-40B1-84BB-23BC911201DE}" dt="2026-10-04T22:51:39.025" v="10" actId="26606"/>
          <ac:spMkLst>
            <pc:docMk/>
            <pc:sldMk cId="394086667" sldId="302"/>
            <ac:spMk id="2" creationId="{B9F0028B-B95C-92E5-307D-679A85014768}"/>
          </ac:spMkLst>
        </pc:spChg>
        <pc:spChg chg="mod">
          <ac:chgData name="Cheryl King" userId="07e075960e4900da" providerId="LiveId" clId="{522DDC03-BA0C-40B1-84BB-23BC911201DE}" dt="2026-10-04T22:51:39.025" v="10" actId="26606"/>
          <ac:spMkLst>
            <pc:docMk/>
            <pc:sldMk cId="394086667" sldId="302"/>
            <ac:spMk id="3" creationId="{581EF3DD-239D-4034-4450-60A49BE33830}"/>
          </ac:spMkLst>
        </pc:spChg>
        <pc:picChg chg="mod ord">
          <ac:chgData name="Cheryl King" userId="07e075960e4900da" providerId="LiveId" clId="{522DDC03-BA0C-40B1-84BB-23BC911201DE}" dt="2026-10-04T22:51:39.025" v="10" actId="26606"/>
          <ac:picMkLst>
            <pc:docMk/>
            <pc:sldMk cId="394086667" sldId="302"/>
            <ac:picMk id="5" creationId="{FEA06ADD-4BA8-07CF-FAE1-550F52116DCD}"/>
          </ac:picMkLst>
        </pc:picChg>
      </pc:sldChg>
      <pc:sldChg chg="addSp delSp modSp new del mod">
        <pc:chgData name="Cheryl King" userId="07e075960e4900da" providerId="LiveId" clId="{522DDC03-BA0C-40B1-84BB-23BC911201DE}" dt="2026-10-04T23:00:57.966" v="41" actId="680"/>
        <pc:sldMkLst>
          <pc:docMk/>
          <pc:sldMk cId="1252245289" sldId="302"/>
        </pc:sldMkLst>
        <pc:graphicFrameChg chg="add mod">
          <ac:chgData name="Cheryl King" userId="07e075960e4900da" providerId="LiveId" clId="{522DDC03-BA0C-40B1-84BB-23BC911201DE}" dt="2026-10-04T23:00:57.056" v="39"/>
          <ac:graphicFrameMkLst>
            <pc:docMk/>
            <pc:sldMk cId="1252245289" sldId="302"/>
            <ac:graphicFrameMk id="6" creationId="{7F7B1309-FAB5-1DCE-996B-46531C372243}"/>
          </ac:graphicFrameMkLst>
        </pc:graphicFrameChg>
        <pc:picChg chg="add del mod">
          <ac:chgData name="Cheryl King" userId="07e075960e4900da" providerId="LiveId" clId="{522DDC03-BA0C-40B1-84BB-23BC911201DE}" dt="2026-10-04T23:00:57.478" v="40" actId="931"/>
          <ac:picMkLst>
            <pc:docMk/>
            <pc:sldMk cId="1252245289" sldId="302"/>
            <ac:picMk id="5" creationId="{4864082D-2DB4-6987-4091-CB024FCBA9C6}"/>
          </ac:picMkLst>
        </pc:picChg>
      </pc:sldChg>
      <pc:sldChg chg="addSp modSp new del mod">
        <pc:chgData name="Cheryl King" userId="07e075960e4900da" providerId="LiveId" clId="{522DDC03-BA0C-40B1-84BB-23BC911201DE}" dt="2026-10-04T22:56:30.294" v="30" actId="680"/>
        <pc:sldMkLst>
          <pc:docMk/>
          <pc:sldMk cId="1626054455" sldId="302"/>
        </pc:sldMkLst>
        <pc:graphicFrameChg chg="add mod">
          <ac:chgData name="Cheryl King" userId="07e075960e4900da" providerId="LiveId" clId="{522DDC03-BA0C-40B1-84BB-23BC911201DE}" dt="2026-10-04T22:56:29.462" v="29"/>
          <ac:graphicFrameMkLst>
            <pc:docMk/>
            <pc:sldMk cId="1626054455" sldId="302"/>
            <ac:graphicFrameMk id="4" creationId="{41342CA7-0E72-5798-0F0B-FB1720F8A24A}"/>
          </ac:graphicFrameMkLst>
        </pc:graphicFrameChg>
      </pc:sldChg>
      <pc:sldChg chg="new del">
        <pc:chgData name="Cheryl King" userId="07e075960e4900da" providerId="LiveId" clId="{522DDC03-BA0C-40B1-84BB-23BC911201DE}" dt="2026-10-04T22:43:20.580" v="6" actId="2696"/>
        <pc:sldMkLst>
          <pc:docMk/>
          <pc:sldMk cId="2519045308" sldId="302"/>
        </pc:sldMkLst>
      </pc:sldChg>
      <pc:sldChg chg="addSp modSp new del mod">
        <pc:chgData name="Cheryl King" userId="07e075960e4900da" providerId="LiveId" clId="{522DDC03-BA0C-40B1-84BB-23BC911201DE}" dt="2026-10-05T00:37:02.579" v="124" actId="2696"/>
        <pc:sldMkLst>
          <pc:docMk/>
          <pc:sldMk cId="438888037" sldId="303"/>
        </pc:sldMkLst>
        <pc:graphicFrameChg chg="add mod">
          <ac:chgData name="Cheryl King" userId="07e075960e4900da" providerId="LiveId" clId="{522DDC03-BA0C-40B1-84BB-23BC911201DE}" dt="2026-10-04T23:02:19.785" v="55" actId="5736"/>
          <ac:graphicFrameMkLst>
            <pc:docMk/>
            <pc:sldMk cId="438888037" sldId="303"/>
            <ac:graphicFrameMk id="2" creationId="{49207C57-10FC-8398-DEF4-4579AB04E8E4}"/>
          </ac:graphicFrameMkLst>
        </pc:graphicFrameChg>
      </pc:sldChg>
      <pc:sldChg chg="addSp delSp modSp new mod setBg">
        <pc:chgData name="Cheryl King" userId="07e075960e4900da" providerId="LiveId" clId="{522DDC03-BA0C-40B1-84BB-23BC911201DE}" dt="2026-10-05T00:23:31.966" v="106" actId="14100"/>
        <pc:sldMkLst>
          <pc:docMk/>
          <pc:sldMk cId="2731943894" sldId="304"/>
        </pc:sldMkLst>
        <pc:spChg chg="mod ord">
          <ac:chgData name="Cheryl King" userId="07e075960e4900da" providerId="LiveId" clId="{522DDC03-BA0C-40B1-84BB-23BC911201DE}" dt="2026-10-05T00:23:18.042" v="104" actId="20577"/>
          <ac:spMkLst>
            <pc:docMk/>
            <pc:sldMk cId="2731943894" sldId="304"/>
            <ac:spMk id="2" creationId="{6962211E-5EFC-4CEB-C3F8-D01027786249}"/>
          </ac:spMkLst>
        </pc:spChg>
        <pc:spChg chg="del">
          <ac:chgData name="Cheryl King" userId="07e075960e4900da" providerId="LiveId" clId="{522DDC03-BA0C-40B1-84BB-23BC911201DE}" dt="2026-10-05T00:21:25.856" v="57" actId="931"/>
          <ac:spMkLst>
            <pc:docMk/>
            <pc:sldMk cId="2731943894" sldId="304"/>
            <ac:spMk id="3" creationId="{3D3EC9FD-55EE-AFFE-5444-4F0306B2D683}"/>
          </ac:spMkLst>
        </pc:spChg>
        <pc:spChg chg="add mod">
          <ac:chgData name="Cheryl King" userId="07e075960e4900da" providerId="LiveId" clId="{522DDC03-BA0C-40B1-84BB-23BC911201DE}" dt="2026-10-05T00:23:31.966" v="106" actId="14100"/>
          <ac:spMkLst>
            <pc:docMk/>
            <pc:sldMk cId="2731943894" sldId="304"/>
            <ac:spMk id="9" creationId="{BDAF7BD4-1090-2849-D027-B293CF4931EF}"/>
          </ac:spMkLst>
        </pc:spChg>
        <pc:spChg chg="add">
          <ac:chgData name="Cheryl King" userId="07e075960e4900da" providerId="LiveId" clId="{522DDC03-BA0C-40B1-84BB-23BC911201DE}" dt="2026-10-05T00:22:20.877" v="65" actId="26606"/>
          <ac:spMkLst>
            <pc:docMk/>
            <pc:sldMk cId="2731943894" sldId="304"/>
            <ac:spMk id="12" creationId="{9D25F302-27C5-414F-97F8-6EA0A6C028BA}"/>
          </ac:spMkLst>
        </pc:spChg>
        <pc:spChg chg="add">
          <ac:chgData name="Cheryl King" userId="07e075960e4900da" providerId="LiveId" clId="{522DDC03-BA0C-40B1-84BB-23BC911201DE}" dt="2026-10-05T00:22:20.877" v="65" actId="26606"/>
          <ac:spMkLst>
            <pc:docMk/>
            <pc:sldMk cId="2731943894" sldId="304"/>
            <ac:spMk id="14" creationId="{830A36F8-48C2-4842-A87B-8CE8DF4E7FD2}"/>
          </ac:spMkLst>
        </pc:spChg>
        <pc:spChg chg="add">
          <ac:chgData name="Cheryl King" userId="07e075960e4900da" providerId="LiveId" clId="{522DDC03-BA0C-40B1-84BB-23BC911201DE}" dt="2026-10-05T00:22:20.877" v="65" actId="26606"/>
          <ac:spMkLst>
            <pc:docMk/>
            <pc:sldMk cId="2731943894" sldId="304"/>
            <ac:spMk id="16" creationId="{086A5A31-B10A-4793-84D4-D785959AE5B8}"/>
          </ac:spMkLst>
        </pc:spChg>
        <pc:picChg chg="add mod ord">
          <ac:chgData name="Cheryl King" userId="07e075960e4900da" providerId="LiveId" clId="{522DDC03-BA0C-40B1-84BB-23BC911201DE}" dt="2026-10-05T00:22:20.877" v="65" actId="26606"/>
          <ac:picMkLst>
            <pc:docMk/>
            <pc:sldMk cId="2731943894" sldId="304"/>
            <ac:picMk id="5" creationId="{8BC7F089-9289-C715-410B-32E1576C18A8}"/>
          </ac:picMkLst>
        </pc:picChg>
      </pc:sldChg>
      <pc:sldChg chg="addSp delSp modSp new mod">
        <pc:chgData name="Cheryl King" userId="07e075960e4900da" providerId="LiveId" clId="{522DDC03-BA0C-40B1-84BB-23BC911201DE}" dt="2026-10-05T00:36:41.906" v="123" actId="14100"/>
        <pc:sldMkLst>
          <pc:docMk/>
          <pc:sldMk cId="1302197427" sldId="305"/>
        </pc:sldMkLst>
        <pc:spChg chg="del">
          <ac:chgData name="Cheryl King" userId="07e075960e4900da" providerId="LiveId" clId="{522DDC03-BA0C-40B1-84BB-23BC911201DE}" dt="2026-10-05T00:35:03.100" v="117" actId="931"/>
          <ac:spMkLst>
            <pc:docMk/>
            <pc:sldMk cId="1302197427" sldId="305"/>
            <ac:spMk id="3" creationId="{9D36BA9D-A8ED-9A5B-110B-DAA58F50CC50}"/>
          </ac:spMkLst>
        </pc:spChg>
        <pc:picChg chg="add mod ord">
          <ac:chgData name="Cheryl King" userId="07e075960e4900da" providerId="LiveId" clId="{522DDC03-BA0C-40B1-84BB-23BC911201DE}" dt="2026-10-05T00:36:41.906" v="123" actId="14100"/>
          <ac:picMkLst>
            <pc:docMk/>
            <pc:sldMk cId="1302197427" sldId="305"/>
            <ac:picMk id="5" creationId="{11BDDF4D-A9AE-2B1A-C85F-73CA9E7DEBF1}"/>
          </ac:picMkLst>
        </pc:picChg>
      </pc:sldChg>
      <pc:sldChg chg="addSp modSp new del mod">
        <pc:chgData name="Cheryl King" userId="07e075960e4900da" providerId="LiveId" clId="{522DDC03-BA0C-40B1-84BB-23BC911201DE}" dt="2026-10-05T00:33:36.183" v="115" actId="2696"/>
        <pc:sldMkLst>
          <pc:docMk/>
          <pc:sldMk cId="3127996995" sldId="305"/>
        </pc:sldMkLst>
        <pc:picChg chg="add mod">
          <ac:chgData name="Cheryl King" userId="07e075960e4900da" providerId="LiveId" clId="{522DDC03-BA0C-40B1-84BB-23BC911201DE}" dt="2026-10-05T00:32:13.294" v="114" actId="931"/>
          <ac:picMkLst>
            <pc:docMk/>
            <pc:sldMk cId="3127996995" sldId="305"/>
            <ac:picMk id="3" creationId="{5D240320-CB02-D9CF-044D-CE9AC7544E35}"/>
          </ac:picMkLst>
        </pc:picChg>
      </pc:sldChg>
      <pc:sldChg chg="addSp modSp new del mod">
        <pc:chgData name="Cheryl King" userId="07e075960e4900da" providerId="LiveId" clId="{522DDC03-BA0C-40B1-84BB-23BC911201DE}" dt="2026-10-05T00:31:10.263" v="112" actId="2696"/>
        <pc:sldMkLst>
          <pc:docMk/>
          <pc:sldMk cId="3665051711" sldId="305"/>
        </pc:sldMkLst>
        <pc:picChg chg="add mod">
          <ac:chgData name="Cheryl King" userId="07e075960e4900da" providerId="LiveId" clId="{522DDC03-BA0C-40B1-84BB-23BC911201DE}" dt="2026-10-05T00:30:45.606" v="108" actId="931"/>
          <ac:picMkLst>
            <pc:docMk/>
            <pc:sldMk cId="3665051711" sldId="305"/>
            <ac:picMk id="3" creationId="{5127714F-D41A-2ED1-2144-A7C93AAF9EBD}"/>
          </ac:picMkLst>
        </pc:picChg>
        <pc:picChg chg="add mod">
          <ac:chgData name="Cheryl King" userId="07e075960e4900da" providerId="LiveId" clId="{522DDC03-BA0C-40B1-84BB-23BC911201DE}" dt="2026-10-05T00:31:08.414" v="111" actId="27614"/>
          <ac:picMkLst>
            <pc:docMk/>
            <pc:sldMk cId="3665051711" sldId="305"/>
            <ac:picMk id="5" creationId="{A73645F5-8632-737F-0CF8-E0522009E7E3}"/>
          </ac:picMkLst>
        </pc:picChg>
      </pc:sldChg>
      <pc:sldChg chg="new del">
        <pc:chgData name="Cheryl King" userId="07e075960e4900da" providerId="LiveId" clId="{522DDC03-BA0C-40B1-84BB-23BC911201DE}" dt="2026-10-05T00:37:52.769" v="127" actId="2696"/>
        <pc:sldMkLst>
          <pc:docMk/>
          <pc:sldMk cId="2693518367" sldId="306"/>
        </pc:sldMkLst>
      </pc:sldChg>
      <pc:sldChg chg="add">
        <pc:chgData name="Cheryl King" userId="07e075960e4900da" providerId="LiveId" clId="{522DDC03-BA0C-40B1-84BB-23BC911201DE}" dt="2026-10-05T00:37:47.131" v="126"/>
        <pc:sldMkLst>
          <pc:docMk/>
          <pc:sldMk cId="2670304343" sldId="30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1A2A7-C6E5-408D-85A4-E3EA39ACAB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3AEC49-500B-412C-B164-AD7E1488AA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CC965-DA06-459B-84D9-EEB7FBB241BA}"/>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5" name="Footer Placeholder 4">
            <a:extLst>
              <a:ext uri="{FF2B5EF4-FFF2-40B4-BE49-F238E27FC236}">
                <a16:creationId xmlns:a16="http://schemas.microsoft.com/office/drawing/2014/main" id="{6A8A48F2-A67F-4A0B-9FF3-D9A885728E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04572-8B6B-411D-8B23-FC053FF200D3}"/>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3566144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99C56-C7ED-4575-AB77-697DA58EF5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6C0D69-7C4B-4326-9E40-B0C0AB2AB4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BF3CA3-12B2-4AAA-8AAB-E58ADCDD1E56}"/>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5" name="Footer Placeholder 4">
            <a:extLst>
              <a:ext uri="{FF2B5EF4-FFF2-40B4-BE49-F238E27FC236}">
                <a16:creationId xmlns:a16="http://schemas.microsoft.com/office/drawing/2014/main" id="{E5DA39C6-7ABA-449B-8069-2A7A4E2F98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4A0F88-906A-4269-94D0-4D3279FAAA5B}"/>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2531722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1E260-465F-4164-AC92-D2FBEB25B5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816F0F-CF5E-4FE6-A470-D0C30430BD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F70A6E-5F83-4F91-B50D-34AB7CCA8F79}"/>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5" name="Footer Placeholder 4">
            <a:extLst>
              <a:ext uri="{FF2B5EF4-FFF2-40B4-BE49-F238E27FC236}">
                <a16:creationId xmlns:a16="http://schemas.microsoft.com/office/drawing/2014/main" id="{7471A740-FBCF-4776-BC2D-E6E5B44AA5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73E901-1211-4BDA-B41E-E0D1A3138955}"/>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2161747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D4DDF-634F-4437-87A8-42CD26DC8A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0967E0-98CE-4ABE-9C55-2B8814D1ED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7A0B61-05DA-40B7-9AED-E3D09AA3FB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8BDC91-608C-4A50-8DA9-64E1074B697E}"/>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6" name="Footer Placeholder 5">
            <a:extLst>
              <a:ext uri="{FF2B5EF4-FFF2-40B4-BE49-F238E27FC236}">
                <a16:creationId xmlns:a16="http://schemas.microsoft.com/office/drawing/2014/main" id="{97BBF59D-4AD5-49EC-BA2B-B65198863B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D969D3-DC24-435D-9D77-213A77E64217}"/>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2906132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D81D-3D93-4670-8C2C-39D64950A3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BBD516-A6DE-4E1F-9D69-FD1459ADB1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0F918B-326A-4A1E-90A8-F59078A73F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05D2C4-F215-4769-B444-B48236D43E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9B519C-A8E7-45E4-B61E-A7CA0947BD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9F89FE-14EA-4842-A403-7085443EB371}"/>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8" name="Footer Placeholder 7">
            <a:extLst>
              <a:ext uri="{FF2B5EF4-FFF2-40B4-BE49-F238E27FC236}">
                <a16:creationId xmlns:a16="http://schemas.microsoft.com/office/drawing/2014/main" id="{EA9E6D01-3048-49F9-B8F8-AE36BD5AAB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819076-125F-4127-BAAC-EBCB74F9CAD8}"/>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2630137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57FF-98B8-432E-AC6C-2543B71F28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5BCD90-8587-4F35-A548-6B973A903E9D}"/>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4" name="Footer Placeholder 3">
            <a:extLst>
              <a:ext uri="{FF2B5EF4-FFF2-40B4-BE49-F238E27FC236}">
                <a16:creationId xmlns:a16="http://schemas.microsoft.com/office/drawing/2014/main" id="{8C08F3D4-91FE-4673-9613-58AC132426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895E93-4B10-409C-AE29-6A18ECBF51CB}"/>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3685707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51E97B-7BB9-43AD-81E7-2A2797884FE0}"/>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3" name="Footer Placeholder 2">
            <a:extLst>
              <a:ext uri="{FF2B5EF4-FFF2-40B4-BE49-F238E27FC236}">
                <a16:creationId xmlns:a16="http://schemas.microsoft.com/office/drawing/2014/main" id="{7A334419-E9FF-46EE-8E2F-47F2A58F57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B372F1-6635-42B7-8D40-BDAC80E4BD0C}"/>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2737290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5601A-301A-46CC-B48A-0BE60249C5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1EDA55-26E5-4958-AF6A-F23915FEB9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8D763A-EDAC-4977-8F22-5F7EA2CA09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EEA555-4822-4676-843D-0AAEAAE28627}"/>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6" name="Footer Placeholder 5">
            <a:extLst>
              <a:ext uri="{FF2B5EF4-FFF2-40B4-BE49-F238E27FC236}">
                <a16:creationId xmlns:a16="http://schemas.microsoft.com/office/drawing/2014/main" id="{4595D259-6DA1-471B-B064-BDB9B184D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7EFBBF-BE81-4F63-A9A2-685928DA766D}"/>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695020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ADD37-BA53-426A-9DED-0759F1200F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716133-33AC-496E-9E61-09333FEA94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969E68-2233-4B14-9831-2432E545E8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B62E7F-6647-4677-A131-0D77D12D8E3D}"/>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6" name="Footer Placeholder 5">
            <a:extLst>
              <a:ext uri="{FF2B5EF4-FFF2-40B4-BE49-F238E27FC236}">
                <a16:creationId xmlns:a16="http://schemas.microsoft.com/office/drawing/2014/main" id="{1FCF6FB7-B7A5-433B-8E4D-8D4B2B8145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52B896-23A3-4762-BC96-CCF009E1E67D}"/>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2198077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1B0EE-DDB2-43F7-A29F-33DD2F5E1A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7EDDBD-B85A-44C7-968E-9ACFB2FAE8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BA34DB-9077-46CF-A39D-3285DC9179D0}"/>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5" name="Footer Placeholder 4">
            <a:extLst>
              <a:ext uri="{FF2B5EF4-FFF2-40B4-BE49-F238E27FC236}">
                <a16:creationId xmlns:a16="http://schemas.microsoft.com/office/drawing/2014/main" id="{152A57D2-3F14-437D-82C1-9388C0A997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81758-9F52-472D-BD3B-D66E8435B2FB}"/>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1856239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293590-7ABF-4C19-B30D-839AF3CF96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F1851C-829A-43A7-88B7-421FAC86E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98F603-B013-403D-BFE5-9F14A2E966CA}"/>
              </a:ext>
            </a:extLst>
          </p:cNvPr>
          <p:cNvSpPr>
            <a:spLocks noGrp="1"/>
          </p:cNvSpPr>
          <p:nvPr>
            <p:ph type="dt" sz="half" idx="10"/>
          </p:nvPr>
        </p:nvSpPr>
        <p:spPr/>
        <p:txBody>
          <a:bodyPr/>
          <a:lstStyle/>
          <a:p>
            <a:fld id="{C80CD328-CCB5-44D7-935A-77800FD48A2B}" type="datetimeFigureOut">
              <a:rPr lang="en-US" smtClean="0"/>
              <a:t>10/4/2026</a:t>
            </a:fld>
            <a:endParaRPr lang="en-US"/>
          </a:p>
        </p:txBody>
      </p:sp>
      <p:sp>
        <p:nvSpPr>
          <p:cNvPr id="5" name="Footer Placeholder 4">
            <a:extLst>
              <a:ext uri="{FF2B5EF4-FFF2-40B4-BE49-F238E27FC236}">
                <a16:creationId xmlns:a16="http://schemas.microsoft.com/office/drawing/2014/main" id="{913D50A2-9963-462D-A535-9E138D4B1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270EB9-3B30-484E-89ED-25C36E0564D1}"/>
              </a:ext>
            </a:extLst>
          </p:cNvPr>
          <p:cNvSpPr>
            <a:spLocks noGrp="1"/>
          </p:cNvSpPr>
          <p:nvPr>
            <p:ph type="sldNum" sz="quarter" idx="12"/>
          </p:nvPr>
        </p:nvSpPr>
        <p:spPr/>
        <p:txBody>
          <a:bodyPr/>
          <a:lstStyle/>
          <a:p>
            <a:fld id="{EAC15D33-8B92-41A5-BE97-D313FC909FF6}" type="slidenum">
              <a:rPr lang="en-US" smtClean="0"/>
              <a:t>‹#›</a:t>
            </a:fld>
            <a:endParaRPr lang="en-US"/>
          </a:p>
        </p:txBody>
      </p:sp>
    </p:spTree>
    <p:extLst>
      <p:ext uri="{BB962C8B-B14F-4D97-AF65-F5344CB8AC3E}">
        <p14:creationId xmlns:p14="http://schemas.microsoft.com/office/powerpoint/2010/main" val="2076912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1275B9-6644-4E41-9C94-0368DA0F87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289E0B-A456-474D-ACFE-4F1B21C105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026057-9A51-4468-A3E7-D4BEB98F4F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0CD328-CCB5-44D7-935A-77800FD48A2B}" type="datetimeFigureOut">
              <a:rPr lang="en-US" smtClean="0"/>
              <a:t>10/4/2026</a:t>
            </a:fld>
            <a:endParaRPr lang="en-US"/>
          </a:p>
        </p:txBody>
      </p:sp>
      <p:sp>
        <p:nvSpPr>
          <p:cNvPr id="5" name="Footer Placeholder 4">
            <a:extLst>
              <a:ext uri="{FF2B5EF4-FFF2-40B4-BE49-F238E27FC236}">
                <a16:creationId xmlns:a16="http://schemas.microsoft.com/office/drawing/2014/main" id="{B3FA15E0-1574-45AC-B175-94270DE042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366FAF-412C-4425-A58D-CE39DFF452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C15D33-8B92-41A5-BE97-D313FC909FF6}" type="slidenum">
              <a:rPr lang="en-US" smtClean="0"/>
              <a:t>‹#›</a:t>
            </a:fld>
            <a:endParaRPr lang="en-US"/>
          </a:p>
        </p:txBody>
      </p:sp>
    </p:spTree>
    <p:extLst>
      <p:ext uri="{BB962C8B-B14F-4D97-AF65-F5344CB8AC3E}">
        <p14:creationId xmlns:p14="http://schemas.microsoft.com/office/powerpoint/2010/main" val="4096357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df"/></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AA4E6-E79F-4E10-812F-B980323BB85E}"/>
              </a:ext>
            </a:extLst>
          </p:cNvPr>
          <p:cNvSpPr>
            <a:spLocks noGrp="1"/>
          </p:cNvSpPr>
          <p:nvPr>
            <p:ph type="ctrTitle"/>
          </p:nvPr>
        </p:nvSpPr>
        <p:spPr/>
        <p:txBody>
          <a:bodyPr/>
          <a:lstStyle/>
          <a:p>
            <a:r>
              <a:rPr lang="en-US" dirty="0" err="1"/>
              <a:t>bbb</a:t>
            </a:r>
            <a:endParaRPr lang="en-US" dirty="0"/>
          </a:p>
        </p:txBody>
      </p:sp>
      <p:sp>
        <p:nvSpPr>
          <p:cNvPr id="3" name="Subtitle 2">
            <a:extLst>
              <a:ext uri="{FF2B5EF4-FFF2-40B4-BE49-F238E27FC236}">
                <a16:creationId xmlns:a16="http://schemas.microsoft.com/office/drawing/2014/main" id="{6AFBCDCB-34F3-4EB6-B516-126AB9DE7074}"/>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967DC618-0B17-4E37-9AB5-C36E09127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469" y="1065968"/>
            <a:ext cx="11229444" cy="4669670"/>
          </a:xfrm>
          <a:prstGeom prst="rect">
            <a:avLst/>
          </a:prstGeom>
        </p:spPr>
      </p:pic>
      <p:pic>
        <p:nvPicPr>
          <p:cNvPr id="6" name="Picture 5">
            <a:extLst>
              <a:ext uri="{FF2B5EF4-FFF2-40B4-BE49-F238E27FC236}">
                <a16:creationId xmlns:a16="http://schemas.microsoft.com/office/drawing/2014/main" id="{E860F41B-8735-4830-9883-FD58E1A3F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469" y="1065967"/>
            <a:ext cx="11229444" cy="4669670"/>
          </a:xfrm>
          <a:prstGeom prst="rect">
            <a:avLst/>
          </a:prstGeom>
        </p:spPr>
      </p:pic>
      <p:sp>
        <p:nvSpPr>
          <p:cNvPr id="4" name="TextBox 3">
            <a:extLst>
              <a:ext uri="{FF2B5EF4-FFF2-40B4-BE49-F238E27FC236}">
                <a16:creationId xmlns:a16="http://schemas.microsoft.com/office/drawing/2014/main" id="{78205CD4-1948-FA3B-D82F-72AC15497F2A}"/>
              </a:ext>
            </a:extLst>
          </p:cNvPr>
          <p:cNvSpPr txBox="1"/>
          <p:nvPr/>
        </p:nvSpPr>
        <p:spPr>
          <a:xfrm>
            <a:off x="1246641" y="5827712"/>
            <a:ext cx="9563100" cy="584775"/>
          </a:xfrm>
          <a:prstGeom prst="rect">
            <a:avLst/>
          </a:prstGeom>
          <a:noFill/>
        </p:spPr>
        <p:txBody>
          <a:bodyPr wrap="square" rtlCol="0">
            <a:spAutoFit/>
          </a:bodyPr>
          <a:lstStyle/>
          <a:p>
            <a:pPr algn="ctr"/>
            <a:r>
              <a:rPr lang="en-US" sz="3200" b="1" dirty="0">
                <a:solidFill>
                  <a:schemeClr val="accent6">
                    <a:lumMod val="75000"/>
                  </a:schemeClr>
                </a:solidFill>
              </a:rPr>
              <a:t>Pine Island’s all-volunteer Land Trust</a:t>
            </a:r>
          </a:p>
        </p:txBody>
      </p:sp>
    </p:spTree>
    <p:extLst>
      <p:ext uri="{BB962C8B-B14F-4D97-AF65-F5344CB8AC3E}">
        <p14:creationId xmlns:p14="http://schemas.microsoft.com/office/powerpoint/2010/main" val="3432449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0A058-4D8E-4B50-596E-19EE1F553AA6}"/>
              </a:ext>
            </a:extLst>
          </p:cNvPr>
          <p:cNvSpPr>
            <a:spLocks noGrp="1"/>
          </p:cNvSpPr>
          <p:nvPr>
            <p:ph type="title"/>
          </p:nvPr>
        </p:nvSpPr>
        <p:spPr/>
        <p:txBody>
          <a:bodyPr/>
          <a:lstStyle/>
          <a:p>
            <a:endParaRPr lang="en-US"/>
          </a:p>
        </p:txBody>
      </p:sp>
      <p:pic>
        <p:nvPicPr>
          <p:cNvPr id="5" name="Content Placeholder 4" descr="The image illustrates a map or diagram detailing various hiking and kayaking trails within the CALUSA Land Trust, including specific locations such as Dean Preserve, Kreie Island, Big Jim Creek Preserve, and others, with markers for different trails and points of interest.&#10;&#10;AI-generated content may be incorrect.">
            <a:extLst>
              <a:ext uri="{FF2B5EF4-FFF2-40B4-BE49-F238E27FC236}">
                <a16:creationId xmlns:a16="http://schemas.microsoft.com/office/drawing/2014/main" id="{11BDDF4D-A9AE-2B1A-C85F-73CA9E7DEB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135" y="-42862"/>
            <a:ext cx="4600574" cy="6900862"/>
          </a:xfrm>
          <a:prstGeom prst="rect">
            <a:avLst/>
          </a:prstGeom>
        </p:spPr>
      </p:pic>
    </p:spTree>
    <p:extLst>
      <p:ext uri="{BB962C8B-B14F-4D97-AF65-F5344CB8AC3E}">
        <p14:creationId xmlns:p14="http://schemas.microsoft.com/office/powerpoint/2010/main" val="130219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9110EA9-014F-444A-9168-389AD584CC14}"/>
              </a:ext>
            </a:extLst>
          </p:cNvPr>
          <p:cNvSpPr txBox="1"/>
          <p:nvPr/>
        </p:nvSpPr>
        <p:spPr>
          <a:xfrm>
            <a:off x="4223982" y="327026"/>
            <a:ext cx="7485413" cy="2287587"/>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sz="1400"/>
              <a:t>Founded in 1976 as Calusa Land Trust and Nature Preserve Association with 4 original members </a:t>
            </a:r>
          </a:p>
          <a:p>
            <a:pPr indent="-228600">
              <a:lnSpc>
                <a:spcPct val="90000"/>
              </a:lnSpc>
              <a:spcAft>
                <a:spcPts val="600"/>
              </a:spcAft>
              <a:buFont typeface="Arial" panose="020B0604020202020204" pitchFamily="34" charset="0"/>
              <a:buChar char="•"/>
            </a:pPr>
            <a:r>
              <a:rPr lang="en-US" sz="1400"/>
              <a:t> </a:t>
            </a:r>
          </a:p>
          <a:p>
            <a:pPr marL="342900" indent="-228600">
              <a:lnSpc>
                <a:spcPct val="90000"/>
              </a:lnSpc>
              <a:spcAft>
                <a:spcPts val="600"/>
              </a:spcAft>
              <a:buFont typeface="Arial" panose="020B0604020202020204" pitchFamily="34" charset="0"/>
              <a:buChar char="•"/>
            </a:pPr>
            <a:r>
              <a:rPr lang="en-US" sz="1400"/>
              <a:t>Main focus was to protect Calusa Island on northeast end of Bokeelia</a:t>
            </a:r>
          </a:p>
          <a:p>
            <a:pPr marL="342900" indent="-228600">
              <a:lnSpc>
                <a:spcPct val="90000"/>
              </a:lnSpc>
              <a:spcAft>
                <a:spcPts val="600"/>
              </a:spcAft>
              <a:buFont typeface="Arial" panose="020B0604020202020204" pitchFamily="34" charset="0"/>
              <a:buChar char="•"/>
            </a:pPr>
            <a:endParaRPr lang="en-US" sz="1400"/>
          </a:p>
          <a:p>
            <a:pPr marL="342900" indent="-228600">
              <a:lnSpc>
                <a:spcPct val="90000"/>
              </a:lnSpc>
              <a:spcAft>
                <a:spcPts val="600"/>
              </a:spcAft>
              <a:buFont typeface="Arial" panose="020B0604020202020204" pitchFamily="34" charset="0"/>
              <a:buChar char="•"/>
            </a:pPr>
            <a:r>
              <a:rPr lang="en-US" sz="1400"/>
              <a:t>In 1989 it incorporated into the Calusa Land Trust and Nature Preserve if Pine Island Inc. and expanded its reach</a:t>
            </a:r>
          </a:p>
          <a:p>
            <a:pPr marL="342900" indent="-228600">
              <a:lnSpc>
                <a:spcPct val="90000"/>
              </a:lnSpc>
              <a:spcAft>
                <a:spcPts val="600"/>
              </a:spcAft>
              <a:buFont typeface="Arial" panose="020B0604020202020204" pitchFamily="34" charset="0"/>
              <a:buChar char="•"/>
            </a:pPr>
            <a:endParaRPr lang="en-US" sz="1400"/>
          </a:p>
          <a:p>
            <a:pPr marL="342900" indent="-228600">
              <a:lnSpc>
                <a:spcPct val="90000"/>
              </a:lnSpc>
              <a:spcAft>
                <a:spcPts val="600"/>
              </a:spcAft>
              <a:buFont typeface="Arial" panose="020B0604020202020204" pitchFamily="34" charset="0"/>
              <a:buChar char="•"/>
            </a:pPr>
            <a:r>
              <a:rPr lang="en-US" sz="1400"/>
              <a:t>Today we own and steward just over 2,400 acres on or adjacent to Pine Island.</a:t>
            </a:r>
            <a:endParaRPr lang="en-US" sz="1400" i="1"/>
          </a:p>
          <a:p>
            <a:pPr indent="-228600">
              <a:lnSpc>
                <a:spcPct val="90000"/>
              </a:lnSpc>
              <a:buFont typeface="Arial" panose="020B0604020202020204" pitchFamily="34" charset="0"/>
              <a:buChar char="•"/>
            </a:pPr>
            <a:endParaRPr lang="en-US" sz="1400"/>
          </a:p>
        </p:txBody>
      </p:sp>
      <p:pic>
        <p:nvPicPr>
          <p:cNvPr id="5" name="Content Placeholder 4">
            <a:extLst>
              <a:ext uri="{FF2B5EF4-FFF2-40B4-BE49-F238E27FC236}">
                <a16:creationId xmlns:a16="http://schemas.microsoft.com/office/drawing/2014/main" id="{0A973883-59E2-4332-80CC-9C315AB6847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 b="7502"/>
          <a:stretch>
            <a:fillRect/>
          </a:stretch>
        </p:blipFill>
        <p:spPr>
          <a:xfrm>
            <a:off x="-9168" y="2763151"/>
            <a:ext cx="12201168" cy="4093262"/>
          </a:xfrm>
          <a:custGeom>
            <a:avLst/>
            <a:gdLst/>
            <a:ahLst/>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p:spPr>
      </p:pic>
    </p:spTree>
    <p:extLst>
      <p:ext uri="{BB962C8B-B14F-4D97-AF65-F5344CB8AC3E}">
        <p14:creationId xmlns:p14="http://schemas.microsoft.com/office/powerpoint/2010/main" val="120269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973883-59E2-4332-80CC-9C315AB684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2" name="TextBox 1">
            <a:extLst>
              <a:ext uri="{FF2B5EF4-FFF2-40B4-BE49-F238E27FC236}">
                <a16:creationId xmlns:a16="http://schemas.microsoft.com/office/drawing/2014/main" id="{7C3765E7-62E2-D987-7040-8A0ACF696983}"/>
              </a:ext>
            </a:extLst>
          </p:cNvPr>
          <p:cNvSpPr txBox="1"/>
          <p:nvPr/>
        </p:nvSpPr>
        <p:spPr>
          <a:xfrm>
            <a:off x="936171" y="2367643"/>
            <a:ext cx="10319658" cy="4062651"/>
          </a:xfrm>
          <a:prstGeom prst="rect">
            <a:avLst/>
          </a:prstGeom>
          <a:noFill/>
        </p:spPr>
        <p:txBody>
          <a:bodyPr wrap="square" rtlCol="0">
            <a:spAutoFit/>
          </a:bodyPr>
          <a:lstStyle/>
          <a:p>
            <a:pPr algn="l"/>
            <a:endParaRPr lang="en-US" sz="1800" b="0" i="0" u="none" strike="noStrike" baseline="0" dirty="0">
              <a:solidFill>
                <a:srgbClr val="000000"/>
              </a:solidFill>
              <a:latin typeface="QuickType"/>
            </a:endParaRPr>
          </a:p>
          <a:p>
            <a:r>
              <a:rPr lang="en-US" sz="4000" b="1" i="0" u="none" strike="noStrike" baseline="0" dirty="0">
                <a:solidFill>
                  <a:srgbClr val="000000"/>
                </a:solidFill>
                <a:latin typeface="QuickType"/>
              </a:rPr>
              <a:t> </a:t>
            </a:r>
            <a:r>
              <a:rPr lang="en-US" sz="4000" b="1" i="0" u="none" strike="noStrike" baseline="0" dirty="0">
                <a:solidFill>
                  <a:srgbClr val="221E1F"/>
                </a:solidFill>
                <a:latin typeface="QuickType"/>
              </a:rPr>
              <a:t>To protect the natural diversity and beauty of Pine Island. We acquire, preserve and manage environmentally sensitive, historical and archaeologically important sites. We foster appreciation for and understanding of the environment and our past. </a:t>
            </a:r>
            <a:endParaRPr lang="en-US" sz="4000" b="1" i="0" u="none" strike="noStrike" baseline="0" dirty="0">
              <a:solidFill>
                <a:srgbClr val="000000"/>
              </a:solidFill>
              <a:latin typeface="QuickType"/>
            </a:endParaRPr>
          </a:p>
        </p:txBody>
      </p:sp>
      <p:sp>
        <p:nvSpPr>
          <p:cNvPr id="3" name="TextBox 2">
            <a:extLst>
              <a:ext uri="{FF2B5EF4-FFF2-40B4-BE49-F238E27FC236}">
                <a16:creationId xmlns:a16="http://schemas.microsoft.com/office/drawing/2014/main" id="{CEB81D44-7CF2-DE7D-9CCD-0E52C0F4D318}"/>
              </a:ext>
            </a:extLst>
          </p:cNvPr>
          <p:cNvSpPr txBox="1"/>
          <p:nvPr/>
        </p:nvSpPr>
        <p:spPr>
          <a:xfrm>
            <a:off x="2234229" y="1600200"/>
            <a:ext cx="7220014" cy="767443"/>
          </a:xfrm>
          <a:prstGeom prst="rect">
            <a:avLst/>
          </a:prstGeom>
          <a:noFill/>
        </p:spPr>
        <p:txBody>
          <a:bodyPr wrap="square" rtlCol="0">
            <a:spAutoFit/>
          </a:bodyPr>
          <a:lstStyle/>
          <a:p>
            <a:pPr algn="ctr"/>
            <a:r>
              <a:rPr lang="en-US" sz="4400" b="1" dirty="0">
                <a:solidFill>
                  <a:srgbClr val="FF0000"/>
                </a:solidFill>
              </a:rPr>
              <a:t>Mission Statement</a:t>
            </a:r>
          </a:p>
        </p:txBody>
      </p:sp>
    </p:spTree>
    <p:extLst>
      <p:ext uri="{BB962C8B-B14F-4D97-AF65-F5344CB8AC3E}">
        <p14:creationId xmlns:p14="http://schemas.microsoft.com/office/powerpoint/2010/main" val="3112191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973883-59E2-4332-80CC-9C315AB684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pic>
        <p:nvPicPr>
          <p:cNvPr id="3" name="Picture 2">
            <a:extLst>
              <a:ext uri="{FF2B5EF4-FFF2-40B4-BE49-F238E27FC236}">
                <a16:creationId xmlns:a16="http://schemas.microsoft.com/office/drawing/2014/main" id="{B0100E5D-1201-C7F1-420F-34689909B0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0992" y="1478943"/>
            <a:ext cx="7397601" cy="5225569"/>
          </a:xfrm>
          <a:prstGeom prst="rect">
            <a:avLst/>
          </a:prstGeom>
        </p:spPr>
      </p:pic>
      <p:pic>
        <p:nvPicPr>
          <p:cNvPr id="4" name="Picture 3">
            <a:extLst>
              <a:ext uri="{FF2B5EF4-FFF2-40B4-BE49-F238E27FC236}">
                <a16:creationId xmlns:a16="http://schemas.microsoft.com/office/drawing/2014/main" id="{3ABC1A91-727F-BDF2-BC95-F58AAC45D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9750" y="2952750"/>
            <a:ext cx="952500" cy="952500"/>
          </a:xfrm>
          <a:prstGeom prst="rect">
            <a:avLst/>
          </a:prstGeom>
        </p:spPr>
      </p:pic>
    </p:spTree>
    <p:extLst>
      <p:ext uri="{BB962C8B-B14F-4D97-AF65-F5344CB8AC3E}">
        <p14:creationId xmlns:p14="http://schemas.microsoft.com/office/powerpoint/2010/main" val="2375532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973883-59E2-4332-80CC-9C315AB684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3" name="TextBox 2">
            <a:extLst>
              <a:ext uri="{FF2B5EF4-FFF2-40B4-BE49-F238E27FC236}">
                <a16:creationId xmlns:a16="http://schemas.microsoft.com/office/drawing/2014/main" id="{C17640D1-9B10-416E-9AA4-9B30A6514C93}"/>
              </a:ext>
            </a:extLst>
          </p:cNvPr>
          <p:cNvSpPr txBox="1"/>
          <p:nvPr/>
        </p:nvSpPr>
        <p:spPr>
          <a:xfrm>
            <a:off x="4315730" y="958681"/>
            <a:ext cx="5653377" cy="769441"/>
          </a:xfrm>
          <a:prstGeom prst="rect">
            <a:avLst/>
          </a:prstGeom>
          <a:noFill/>
        </p:spPr>
        <p:txBody>
          <a:bodyPr wrap="square" rtlCol="0">
            <a:spAutoFit/>
          </a:bodyPr>
          <a:lstStyle/>
          <a:p>
            <a:r>
              <a:rPr lang="en-US" sz="4400" b="1" dirty="0">
                <a:solidFill>
                  <a:srgbClr val="FF0000"/>
                </a:solidFill>
                <a:latin typeface="Bahnschrift SemiBold Condensed" panose="020B0502040204020203" pitchFamily="34" charset="0"/>
              </a:rPr>
              <a:t>50</a:t>
            </a:r>
            <a:r>
              <a:rPr lang="en-US" sz="4400" b="1" baseline="30000" dirty="0">
                <a:solidFill>
                  <a:srgbClr val="FF0000"/>
                </a:solidFill>
                <a:latin typeface="Bahnschrift SemiBold Condensed" panose="020B0502040204020203" pitchFamily="34" charset="0"/>
              </a:rPr>
              <a:t>th</a:t>
            </a:r>
            <a:r>
              <a:rPr lang="en-US" sz="4400" b="1" dirty="0">
                <a:solidFill>
                  <a:srgbClr val="FF0000"/>
                </a:solidFill>
                <a:latin typeface="Bahnschrift SemiBold Condensed" panose="020B0502040204020203" pitchFamily="34" charset="0"/>
              </a:rPr>
              <a:t> Anniversary Picnic</a:t>
            </a:r>
          </a:p>
        </p:txBody>
      </p:sp>
      <p:pic>
        <p:nvPicPr>
          <p:cNvPr id="8" name="Picture 7">
            <a:extLst>
              <a:ext uri="{FF2B5EF4-FFF2-40B4-BE49-F238E27FC236}">
                <a16:creationId xmlns:a16="http://schemas.microsoft.com/office/drawing/2014/main" id="{345AA171-11A2-DA1A-7AE6-539D0F9E5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6620" y="1991952"/>
            <a:ext cx="6514511" cy="4203895"/>
          </a:xfrm>
          <a:prstGeom prst="rect">
            <a:avLst/>
          </a:prstGeom>
        </p:spPr>
      </p:pic>
    </p:spTree>
    <p:extLst>
      <p:ext uri="{BB962C8B-B14F-4D97-AF65-F5344CB8AC3E}">
        <p14:creationId xmlns:p14="http://schemas.microsoft.com/office/powerpoint/2010/main" val="4256364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FD638-216A-42A3-9DEB-5E778B73792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A0F653C-50DD-2118-9B8C-3FDB4DFFAE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3" name="TextBox 2">
            <a:extLst>
              <a:ext uri="{FF2B5EF4-FFF2-40B4-BE49-F238E27FC236}">
                <a16:creationId xmlns:a16="http://schemas.microsoft.com/office/drawing/2014/main" id="{87635035-F5CE-8875-E40D-FB7DC415BBF6}"/>
              </a:ext>
            </a:extLst>
          </p:cNvPr>
          <p:cNvSpPr txBox="1"/>
          <p:nvPr/>
        </p:nvSpPr>
        <p:spPr>
          <a:xfrm>
            <a:off x="823668" y="3828004"/>
            <a:ext cx="3866574" cy="769441"/>
          </a:xfrm>
          <a:prstGeom prst="rect">
            <a:avLst/>
          </a:prstGeom>
          <a:noFill/>
        </p:spPr>
        <p:txBody>
          <a:bodyPr wrap="square" rtlCol="0">
            <a:spAutoFit/>
          </a:bodyPr>
          <a:lstStyle/>
          <a:p>
            <a:r>
              <a:rPr lang="en-US" sz="4400" b="1" dirty="0">
                <a:solidFill>
                  <a:srgbClr val="FF0000"/>
                </a:solidFill>
                <a:latin typeface="Bahnschrift SemiBold Condensed" panose="020B0502040204020203" pitchFamily="34" charset="0"/>
              </a:rPr>
              <a:t>Membership Drive</a:t>
            </a:r>
          </a:p>
        </p:txBody>
      </p:sp>
      <p:pic>
        <p:nvPicPr>
          <p:cNvPr id="6" name="Picture 5">
            <a:extLst>
              <a:ext uri="{FF2B5EF4-FFF2-40B4-BE49-F238E27FC236}">
                <a16:creationId xmlns:a16="http://schemas.microsoft.com/office/drawing/2014/main" id="{D5725467-D187-64C1-991C-1EFBB1D041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4126" y="1269561"/>
            <a:ext cx="4035316" cy="5380422"/>
          </a:xfrm>
          <a:prstGeom prst="rect">
            <a:avLst/>
          </a:prstGeom>
        </p:spPr>
      </p:pic>
    </p:spTree>
    <p:extLst>
      <p:ext uri="{BB962C8B-B14F-4D97-AF65-F5344CB8AC3E}">
        <p14:creationId xmlns:p14="http://schemas.microsoft.com/office/powerpoint/2010/main" val="119549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BBEBC-B53C-BF24-F9AA-89A2493D66E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2E62753-0CC8-7754-6576-94482C8C60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3" name="TextBox 2">
            <a:extLst>
              <a:ext uri="{FF2B5EF4-FFF2-40B4-BE49-F238E27FC236}">
                <a16:creationId xmlns:a16="http://schemas.microsoft.com/office/drawing/2014/main" id="{42735067-7D7C-DB80-5AD8-2793846C9D01}"/>
              </a:ext>
            </a:extLst>
          </p:cNvPr>
          <p:cNvSpPr txBox="1"/>
          <p:nvPr/>
        </p:nvSpPr>
        <p:spPr>
          <a:xfrm>
            <a:off x="3884811" y="892379"/>
            <a:ext cx="5653377" cy="769441"/>
          </a:xfrm>
          <a:prstGeom prst="rect">
            <a:avLst/>
          </a:prstGeom>
          <a:noFill/>
        </p:spPr>
        <p:txBody>
          <a:bodyPr wrap="square" rtlCol="0">
            <a:spAutoFit/>
          </a:bodyPr>
          <a:lstStyle/>
          <a:p>
            <a:r>
              <a:rPr lang="en-US" sz="4400" dirty="0">
                <a:solidFill>
                  <a:srgbClr val="FF0000"/>
                </a:solidFill>
                <a:latin typeface="Bahnschrift SemiBold Condensed" panose="020B0502040204020203" pitchFamily="34" charset="0"/>
              </a:rPr>
              <a:t>What can you do to help?</a:t>
            </a:r>
          </a:p>
        </p:txBody>
      </p:sp>
      <p:sp>
        <p:nvSpPr>
          <p:cNvPr id="2" name="TextBox 1">
            <a:extLst>
              <a:ext uri="{FF2B5EF4-FFF2-40B4-BE49-F238E27FC236}">
                <a16:creationId xmlns:a16="http://schemas.microsoft.com/office/drawing/2014/main" id="{5F6929FF-6830-E088-FAA2-BEB43CB62CB0}"/>
              </a:ext>
            </a:extLst>
          </p:cNvPr>
          <p:cNvSpPr txBox="1"/>
          <p:nvPr/>
        </p:nvSpPr>
        <p:spPr>
          <a:xfrm>
            <a:off x="952126" y="2210574"/>
            <a:ext cx="8202385" cy="4647426"/>
          </a:xfrm>
          <a:prstGeom prst="rect">
            <a:avLst/>
          </a:prstGeom>
          <a:noFill/>
        </p:spPr>
        <p:txBody>
          <a:bodyPr wrap="square" rtlCol="0">
            <a:spAutoFit/>
          </a:bodyPr>
          <a:lstStyle/>
          <a:p>
            <a:r>
              <a:rPr lang="en-US" sz="4400" b="1" dirty="0">
                <a:solidFill>
                  <a:srgbClr val="00B050"/>
                </a:solidFill>
              </a:rPr>
              <a:t>Become a member!</a:t>
            </a:r>
          </a:p>
          <a:p>
            <a:endParaRPr lang="en-US" sz="3600" b="1" dirty="0"/>
          </a:p>
          <a:p>
            <a:r>
              <a:rPr lang="en-US" sz="3600" b="1" dirty="0"/>
              <a:t>8,566 Pine Island Residents </a:t>
            </a:r>
          </a:p>
          <a:p>
            <a:r>
              <a:rPr lang="en-US" sz="3600" b="1" dirty="0"/>
              <a:t>(2022 data census.gov)</a:t>
            </a:r>
          </a:p>
          <a:p>
            <a:endParaRPr lang="en-US" sz="3600" b="1" dirty="0"/>
          </a:p>
          <a:p>
            <a:r>
              <a:rPr lang="en-US" sz="3600" b="1" dirty="0"/>
              <a:t>Aiming to boost membership to 1,000</a:t>
            </a:r>
          </a:p>
          <a:p>
            <a:endParaRPr lang="en-US" sz="3600" b="1" dirty="0"/>
          </a:p>
          <a:p>
            <a:r>
              <a:rPr lang="en-US" sz="3600" b="1" dirty="0"/>
              <a:t>	</a:t>
            </a:r>
          </a:p>
        </p:txBody>
      </p:sp>
    </p:spTree>
    <p:extLst>
      <p:ext uri="{BB962C8B-B14F-4D97-AF65-F5344CB8AC3E}">
        <p14:creationId xmlns:p14="http://schemas.microsoft.com/office/powerpoint/2010/main" val="2615838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BADD3-EB34-0069-A1D4-66AE7E3B560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F399FA4-7EC7-EEA1-3543-33BF1B24B0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3" name="TextBox 2">
            <a:extLst>
              <a:ext uri="{FF2B5EF4-FFF2-40B4-BE49-F238E27FC236}">
                <a16:creationId xmlns:a16="http://schemas.microsoft.com/office/drawing/2014/main" id="{F3B8C3ED-695A-164F-FDEA-2DAAD36E7414}"/>
              </a:ext>
            </a:extLst>
          </p:cNvPr>
          <p:cNvSpPr txBox="1"/>
          <p:nvPr/>
        </p:nvSpPr>
        <p:spPr>
          <a:xfrm>
            <a:off x="3884811" y="892379"/>
            <a:ext cx="6149941" cy="769441"/>
          </a:xfrm>
          <a:prstGeom prst="rect">
            <a:avLst/>
          </a:prstGeom>
          <a:noFill/>
        </p:spPr>
        <p:txBody>
          <a:bodyPr wrap="square" rtlCol="0">
            <a:spAutoFit/>
          </a:bodyPr>
          <a:lstStyle/>
          <a:p>
            <a:r>
              <a:rPr lang="en-US" sz="4400" dirty="0">
                <a:solidFill>
                  <a:srgbClr val="FF0000"/>
                </a:solidFill>
                <a:latin typeface="Bahnschrift SemiBold Condensed" panose="020B0502040204020203" pitchFamily="34" charset="0"/>
              </a:rPr>
              <a:t>Why is Membership Important?</a:t>
            </a:r>
          </a:p>
        </p:txBody>
      </p:sp>
      <p:sp>
        <p:nvSpPr>
          <p:cNvPr id="2" name="TextBox 1">
            <a:extLst>
              <a:ext uri="{FF2B5EF4-FFF2-40B4-BE49-F238E27FC236}">
                <a16:creationId xmlns:a16="http://schemas.microsoft.com/office/drawing/2014/main" id="{78AA4FDC-75E9-CD5E-1AC0-F143F142D6B2}"/>
              </a:ext>
            </a:extLst>
          </p:cNvPr>
          <p:cNvSpPr txBox="1"/>
          <p:nvPr/>
        </p:nvSpPr>
        <p:spPr>
          <a:xfrm>
            <a:off x="1842877" y="1587837"/>
            <a:ext cx="8136695" cy="5632311"/>
          </a:xfrm>
          <a:prstGeom prst="rect">
            <a:avLst/>
          </a:prstGeom>
          <a:noFill/>
        </p:spPr>
        <p:txBody>
          <a:bodyPr wrap="square" rtlCol="0">
            <a:spAutoFit/>
          </a:bodyPr>
          <a:lstStyle/>
          <a:p>
            <a:endParaRPr lang="en-US" sz="3600" b="1" dirty="0"/>
          </a:p>
          <a:p>
            <a:r>
              <a:rPr lang="en-US" sz="3600" b="1" dirty="0"/>
              <a:t>The $25 annual membership fee helps support the cost of maintaining the 8 publicly assessable preserves</a:t>
            </a:r>
          </a:p>
          <a:p>
            <a:endParaRPr lang="en-US" sz="3600" b="1" dirty="0"/>
          </a:p>
          <a:p>
            <a:r>
              <a:rPr lang="en-US" sz="3600" b="1" dirty="0"/>
              <a:t>The number of members shows community support when CLT applies for grant monies</a:t>
            </a:r>
          </a:p>
          <a:p>
            <a:endParaRPr lang="en-US" sz="3600" b="1" dirty="0"/>
          </a:p>
          <a:p>
            <a:r>
              <a:rPr lang="en-US" sz="3600" b="1" dirty="0"/>
              <a:t>	</a:t>
            </a:r>
          </a:p>
        </p:txBody>
      </p:sp>
    </p:spTree>
    <p:extLst>
      <p:ext uri="{BB962C8B-B14F-4D97-AF65-F5344CB8AC3E}">
        <p14:creationId xmlns:p14="http://schemas.microsoft.com/office/powerpoint/2010/main" val="2027019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E021EE-85BA-CAB0-2F1F-5D6B717D34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1EF3DD-239D-4034-4450-60A49BE33830}"/>
              </a:ext>
            </a:extLst>
          </p:cNvPr>
          <p:cNvSpPr txBox="1"/>
          <p:nvPr/>
        </p:nvSpPr>
        <p:spPr>
          <a:xfrm>
            <a:off x="481013" y="3752849"/>
            <a:ext cx="3290887" cy="245268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a:latin typeface="+mj-lt"/>
                <a:ea typeface="+mj-ea"/>
                <a:cs typeface="+mj-cs"/>
              </a:rPr>
              <a:t>Why is Membership Important?</a:t>
            </a:r>
          </a:p>
        </p:txBody>
      </p:sp>
      <p:pic>
        <p:nvPicPr>
          <p:cNvPr id="5" name="Content Placeholder 4">
            <a:extLst>
              <a:ext uri="{FF2B5EF4-FFF2-40B4-BE49-F238E27FC236}">
                <a16:creationId xmlns:a16="http://schemas.microsoft.com/office/drawing/2014/main" id="{FEA06ADD-4BA8-07CF-FAE1-550F52116DC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 b="16086"/>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TextBox 1">
            <a:extLst>
              <a:ext uri="{FF2B5EF4-FFF2-40B4-BE49-F238E27FC236}">
                <a16:creationId xmlns:a16="http://schemas.microsoft.com/office/drawing/2014/main" id="{B9F0028B-B95C-92E5-307D-679A85014768}"/>
              </a:ext>
            </a:extLst>
          </p:cNvPr>
          <p:cNvSpPr txBox="1"/>
          <p:nvPr/>
        </p:nvSpPr>
        <p:spPr>
          <a:xfrm>
            <a:off x="4223982" y="3752850"/>
            <a:ext cx="7485413" cy="245268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b="1"/>
          </a:p>
          <a:p>
            <a:pPr indent="-228600">
              <a:lnSpc>
                <a:spcPct val="90000"/>
              </a:lnSpc>
              <a:spcAft>
                <a:spcPts val="600"/>
              </a:spcAft>
              <a:buFont typeface="Arial" panose="020B0604020202020204" pitchFamily="34" charset="0"/>
              <a:buChar char="•"/>
            </a:pPr>
            <a:r>
              <a:rPr lang="en-US" b="1"/>
              <a:t>The $25 annual membership fee helps support the cost of maintaining the 8 publicly assessable preserves</a:t>
            </a:r>
          </a:p>
          <a:p>
            <a:pPr indent="-228600">
              <a:lnSpc>
                <a:spcPct val="90000"/>
              </a:lnSpc>
              <a:spcAft>
                <a:spcPts val="600"/>
              </a:spcAft>
              <a:buFont typeface="Arial" panose="020B0604020202020204" pitchFamily="34" charset="0"/>
              <a:buChar char="•"/>
            </a:pPr>
            <a:endParaRPr lang="en-US" b="1"/>
          </a:p>
          <a:p>
            <a:pPr indent="-228600">
              <a:lnSpc>
                <a:spcPct val="90000"/>
              </a:lnSpc>
              <a:spcAft>
                <a:spcPts val="600"/>
              </a:spcAft>
              <a:buFont typeface="Arial" panose="020B0604020202020204" pitchFamily="34" charset="0"/>
              <a:buChar char="•"/>
            </a:pPr>
            <a:r>
              <a:rPr lang="en-US" b="1"/>
              <a:t>The number of members shows community support when CLT applies for grant monies</a:t>
            </a:r>
          </a:p>
          <a:p>
            <a:pPr indent="-228600">
              <a:lnSpc>
                <a:spcPct val="90000"/>
              </a:lnSpc>
              <a:spcAft>
                <a:spcPts val="600"/>
              </a:spcAft>
              <a:buFont typeface="Arial" panose="020B0604020202020204" pitchFamily="34" charset="0"/>
              <a:buChar char="•"/>
            </a:pPr>
            <a:endParaRPr lang="en-US" b="1"/>
          </a:p>
          <a:p>
            <a:pPr indent="-228600">
              <a:lnSpc>
                <a:spcPct val="90000"/>
              </a:lnSpc>
              <a:spcAft>
                <a:spcPts val="600"/>
              </a:spcAft>
              <a:buFont typeface="Arial" panose="020B0604020202020204" pitchFamily="34" charset="0"/>
              <a:buChar char="•"/>
            </a:pPr>
            <a:r>
              <a:rPr lang="en-US" b="1"/>
              <a:t>	</a:t>
            </a:r>
          </a:p>
        </p:txBody>
      </p:sp>
    </p:spTree>
    <p:extLst>
      <p:ext uri="{BB962C8B-B14F-4D97-AF65-F5344CB8AC3E}">
        <p14:creationId xmlns:p14="http://schemas.microsoft.com/office/powerpoint/2010/main" val="394086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973883-59E2-4332-80CC-9C315AB684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4" name="TextBox 3">
            <a:extLst>
              <a:ext uri="{FF2B5EF4-FFF2-40B4-BE49-F238E27FC236}">
                <a16:creationId xmlns:a16="http://schemas.microsoft.com/office/drawing/2014/main" id="{8266E079-CD2A-40B4-83DE-C10F53462696}"/>
              </a:ext>
            </a:extLst>
          </p:cNvPr>
          <p:cNvSpPr txBox="1"/>
          <p:nvPr/>
        </p:nvSpPr>
        <p:spPr>
          <a:xfrm>
            <a:off x="654593" y="2167280"/>
            <a:ext cx="10956710" cy="1723549"/>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US" sz="3200" b="1" dirty="0"/>
              <a:t>Lee County Electric Coop</a:t>
            </a:r>
          </a:p>
          <a:p>
            <a:pPr>
              <a:spcAft>
                <a:spcPts val="600"/>
              </a:spcAft>
            </a:pPr>
            <a:r>
              <a:rPr lang="en-US" sz="3200" dirty="0"/>
              <a:t>Preserve and interpretive signs for Taylor-Willow Lake Preserve</a:t>
            </a:r>
          </a:p>
          <a:p>
            <a:pPr>
              <a:spcAft>
                <a:spcPts val="600"/>
              </a:spcAft>
            </a:pPr>
            <a:r>
              <a:rPr lang="en-US" sz="3200" dirty="0"/>
              <a:t>	</a:t>
            </a:r>
          </a:p>
        </p:txBody>
      </p:sp>
      <p:sp>
        <p:nvSpPr>
          <p:cNvPr id="3" name="TextBox 2">
            <a:extLst>
              <a:ext uri="{FF2B5EF4-FFF2-40B4-BE49-F238E27FC236}">
                <a16:creationId xmlns:a16="http://schemas.microsoft.com/office/drawing/2014/main" id="{C17640D1-9B10-416E-9AA4-9B30A6514C93}"/>
              </a:ext>
            </a:extLst>
          </p:cNvPr>
          <p:cNvSpPr txBox="1"/>
          <p:nvPr/>
        </p:nvSpPr>
        <p:spPr>
          <a:xfrm>
            <a:off x="4814034" y="1345726"/>
            <a:ext cx="2327745" cy="646331"/>
          </a:xfrm>
          <a:prstGeom prst="rect">
            <a:avLst/>
          </a:prstGeom>
          <a:noFill/>
        </p:spPr>
        <p:txBody>
          <a:bodyPr wrap="square" rtlCol="0">
            <a:spAutoFit/>
          </a:bodyPr>
          <a:lstStyle/>
          <a:p>
            <a:r>
              <a:rPr lang="en-US" sz="3600" b="1" dirty="0">
                <a:solidFill>
                  <a:srgbClr val="FF0000"/>
                </a:solidFill>
                <a:latin typeface="Bahnschrift SemiBold Condensed" panose="020B0502040204020203" pitchFamily="34" charset="0"/>
              </a:rPr>
              <a:t>Recent Grants</a:t>
            </a:r>
          </a:p>
        </p:txBody>
      </p:sp>
      <p:pic>
        <p:nvPicPr>
          <p:cNvPr id="6" name="Picture 5">
            <a:extLst>
              <a:ext uri="{FF2B5EF4-FFF2-40B4-BE49-F238E27FC236}">
                <a16:creationId xmlns:a16="http://schemas.microsoft.com/office/drawing/2014/main" id="{A8B58CAA-CA98-F395-EDBB-FF210FF0E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5794" y="3563007"/>
            <a:ext cx="3777552" cy="2833164"/>
          </a:xfrm>
          <a:prstGeom prst="rect">
            <a:avLst/>
          </a:prstGeom>
        </p:spPr>
      </p:pic>
      <p:pic>
        <p:nvPicPr>
          <p:cNvPr id="8" name="Picture 7">
            <a:extLst>
              <a:ext uri="{FF2B5EF4-FFF2-40B4-BE49-F238E27FC236}">
                <a16:creationId xmlns:a16="http://schemas.microsoft.com/office/drawing/2014/main" id="{7E84882B-07C0-017D-12B6-3C9848705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744653" y="3746827"/>
            <a:ext cx="3285359" cy="2464019"/>
          </a:xfrm>
          <a:prstGeom prst="rect">
            <a:avLst/>
          </a:prstGeom>
        </p:spPr>
      </p:pic>
      <p:pic>
        <p:nvPicPr>
          <p:cNvPr id="10" name="Picture 9">
            <a:extLst>
              <a:ext uri="{FF2B5EF4-FFF2-40B4-BE49-F238E27FC236}">
                <a16:creationId xmlns:a16="http://schemas.microsoft.com/office/drawing/2014/main" id="{8B197648-E201-B378-768B-D8B809F707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5950" y="3673365"/>
            <a:ext cx="3752193" cy="2814145"/>
          </a:xfrm>
          <a:prstGeom prst="rect">
            <a:avLst/>
          </a:prstGeom>
        </p:spPr>
      </p:pic>
    </p:spTree>
    <p:extLst>
      <p:ext uri="{BB962C8B-B14F-4D97-AF65-F5344CB8AC3E}">
        <p14:creationId xmlns:p14="http://schemas.microsoft.com/office/powerpoint/2010/main" val="1549268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23CDD-38A2-62CD-66DB-1BBF6D17B62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469F842-75B3-4AB5-1847-EF7670878D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4" name="TextBox 3">
            <a:extLst>
              <a:ext uri="{FF2B5EF4-FFF2-40B4-BE49-F238E27FC236}">
                <a16:creationId xmlns:a16="http://schemas.microsoft.com/office/drawing/2014/main" id="{D0CCAA0A-2A9B-D5D1-5A89-873EB26474EE}"/>
              </a:ext>
            </a:extLst>
          </p:cNvPr>
          <p:cNvSpPr txBox="1"/>
          <p:nvPr/>
        </p:nvSpPr>
        <p:spPr>
          <a:xfrm>
            <a:off x="654593" y="2167280"/>
            <a:ext cx="4577365" cy="4262705"/>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US" sz="3200" b="1" dirty="0"/>
              <a:t>Lee County Electric Coop</a:t>
            </a:r>
          </a:p>
          <a:p>
            <a:pPr marL="342900" indent="-342900">
              <a:spcAft>
                <a:spcPts val="600"/>
              </a:spcAft>
              <a:buFont typeface="Arial" panose="020B0604020202020204" pitchFamily="34" charset="0"/>
              <a:buChar char="•"/>
            </a:pPr>
            <a:endParaRPr lang="en-US" sz="3200" dirty="0"/>
          </a:p>
          <a:p>
            <a:pPr>
              <a:spcAft>
                <a:spcPts val="600"/>
              </a:spcAft>
            </a:pPr>
            <a:r>
              <a:rPr lang="en-US" sz="3200" dirty="0"/>
              <a:t>Children’s Story Walk at Wigert-Barron Preserve to commemorate Gopher Tortoise Day</a:t>
            </a:r>
          </a:p>
          <a:p>
            <a:pPr>
              <a:spcAft>
                <a:spcPts val="600"/>
              </a:spcAft>
            </a:pPr>
            <a:r>
              <a:rPr lang="en-US" sz="3200" dirty="0"/>
              <a:t>	</a:t>
            </a:r>
          </a:p>
        </p:txBody>
      </p:sp>
      <p:sp>
        <p:nvSpPr>
          <p:cNvPr id="3" name="TextBox 2">
            <a:extLst>
              <a:ext uri="{FF2B5EF4-FFF2-40B4-BE49-F238E27FC236}">
                <a16:creationId xmlns:a16="http://schemas.microsoft.com/office/drawing/2014/main" id="{7B08FC3E-488C-F826-E5AA-FAF8C9971806}"/>
              </a:ext>
            </a:extLst>
          </p:cNvPr>
          <p:cNvSpPr txBox="1"/>
          <p:nvPr/>
        </p:nvSpPr>
        <p:spPr>
          <a:xfrm>
            <a:off x="5122644" y="1022560"/>
            <a:ext cx="2327745" cy="646331"/>
          </a:xfrm>
          <a:prstGeom prst="rect">
            <a:avLst/>
          </a:prstGeom>
          <a:noFill/>
        </p:spPr>
        <p:txBody>
          <a:bodyPr wrap="square" rtlCol="0">
            <a:spAutoFit/>
          </a:bodyPr>
          <a:lstStyle/>
          <a:p>
            <a:r>
              <a:rPr lang="en-US" sz="3600" b="1" dirty="0">
                <a:solidFill>
                  <a:srgbClr val="FF0000"/>
                </a:solidFill>
                <a:latin typeface="Bahnschrift SemiBold Condensed" panose="020B0502040204020203" pitchFamily="34" charset="0"/>
              </a:rPr>
              <a:t>Recent Grants</a:t>
            </a:r>
          </a:p>
        </p:txBody>
      </p:sp>
      <p:pic>
        <p:nvPicPr>
          <p:cNvPr id="6" name="Picture 5">
            <a:extLst>
              <a:ext uri="{FF2B5EF4-FFF2-40B4-BE49-F238E27FC236}">
                <a16:creationId xmlns:a16="http://schemas.microsoft.com/office/drawing/2014/main" id="{0F150EC2-AEB5-06D0-8A05-73C4792C18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215213" y="2565359"/>
            <a:ext cx="3184634" cy="2388476"/>
          </a:xfrm>
          <a:prstGeom prst="rect">
            <a:avLst/>
          </a:prstGeom>
        </p:spPr>
      </p:pic>
      <p:pic>
        <p:nvPicPr>
          <p:cNvPr id="8" name="Picture 7">
            <a:extLst>
              <a:ext uri="{FF2B5EF4-FFF2-40B4-BE49-F238E27FC236}">
                <a16:creationId xmlns:a16="http://schemas.microsoft.com/office/drawing/2014/main" id="{85F4E29B-B0D0-CBDC-61F3-24820CDAB8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331292" y="3274695"/>
            <a:ext cx="3429000" cy="2571750"/>
          </a:xfrm>
          <a:prstGeom prst="rect">
            <a:avLst/>
          </a:prstGeom>
        </p:spPr>
      </p:pic>
    </p:spTree>
    <p:extLst>
      <p:ext uri="{BB962C8B-B14F-4D97-AF65-F5344CB8AC3E}">
        <p14:creationId xmlns:p14="http://schemas.microsoft.com/office/powerpoint/2010/main" val="2343397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58992-F534-DCE3-446F-83E2E101308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9AC6E33-A5F9-8E72-E9EC-E14474556B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3" name="TextBox 2">
            <a:extLst>
              <a:ext uri="{FF2B5EF4-FFF2-40B4-BE49-F238E27FC236}">
                <a16:creationId xmlns:a16="http://schemas.microsoft.com/office/drawing/2014/main" id="{7AEB7DE0-BB79-5EA0-48BA-42D352271224}"/>
              </a:ext>
            </a:extLst>
          </p:cNvPr>
          <p:cNvSpPr txBox="1"/>
          <p:nvPr/>
        </p:nvSpPr>
        <p:spPr>
          <a:xfrm>
            <a:off x="4610264" y="832612"/>
            <a:ext cx="3882225" cy="646331"/>
          </a:xfrm>
          <a:prstGeom prst="rect">
            <a:avLst/>
          </a:prstGeom>
          <a:noFill/>
        </p:spPr>
        <p:txBody>
          <a:bodyPr wrap="square" rtlCol="0">
            <a:spAutoFit/>
          </a:bodyPr>
          <a:lstStyle/>
          <a:p>
            <a:r>
              <a:rPr lang="en-US" sz="3600" b="1" dirty="0">
                <a:solidFill>
                  <a:srgbClr val="FF0000"/>
                </a:solidFill>
                <a:latin typeface="Bahnschrift SemiBold Condensed" panose="020B0502040204020203" pitchFamily="34" charset="0"/>
              </a:rPr>
              <a:t>Recent Land Purchase</a:t>
            </a:r>
          </a:p>
        </p:txBody>
      </p:sp>
      <p:pic>
        <p:nvPicPr>
          <p:cNvPr id="12" name="Picture 11">
            <a:extLst>
              <a:ext uri="{FF2B5EF4-FFF2-40B4-BE49-F238E27FC236}">
                <a16:creationId xmlns:a16="http://schemas.microsoft.com/office/drawing/2014/main" id="{E59DF793-523B-0D54-E986-839D666C94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2941" y="1526617"/>
            <a:ext cx="7167716" cy="5239943"/>
          </a:xfrm>
          <a:prstGeom prst="rect">
            <a:avLst/>
          </a:prstGeom>
        </p:spPr>
      </p:pic>
    </p:spTree>
    <p:extLst>
      <p:ext uri="{BB962C8B-B14F-4D97-AF65-F5344CB8AC3E}">
        <p14:creationId xmlns:p14="http://schemas.microsoft.com/office/powerpoint/2010/main" val="1901439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8D1D8-343B-C618-203F-7870E194ED6C}"/>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2528A21-7652-4868-2A72-21EBAC7A0B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4" name="TextBox 3">
            <a:extLst>
              <a:ext uri="{FF2B5EF4-FFF2-40B4-BE49-F238E27FC236}">
                <a16:creationId xmlns:a16="http://schemas.microsoft.com/office/drawing/2014/main" id="{EBD2DAB2-5FE9-D10C-7800-940A8B9B6301}"/>
              </a:ext>
            </a:extLst>
          </p:cNvPr>
          <p:cNvSpPr txBox="1"/>
          <p:nvPr/>
        </p:nvSpPr>
        <p:spPr>
          <a:xfrm>
            <a:off x="675088" y="1841722"/>
            <a:ext cx="11189252" cy="1092607"/>
          </a:xfrm>
          <a:prstGeom prst="rect">
            <a:avLst/>
          </a:prstGeom>
          <a:noFill/>
        </p:spPr>
        <p:txBody>
          <a:bodyPr wrap="square">
            <a:spAutoFit/>
          </a:bodyPr>
          <a:lstStyle/>
          <a:p>
            <a:pPr algn="ctr">
              <a:spcAft>
                <a:spcPts val="600"/>
              </a:spcAft>
            </a:pPr>
            <a:r>
              <a:rPr lang="en-US" sz="3200" b="1" dirty="0"/>
              <a:t>Coastal and Heartland National Estuary Partnership (CHNEP)</a:t>
            </a:r>
          </a:p>
          <a:p>
            <a:pPr>
              <a:spcAft>
                <a:spcPts val="600"/>
              </a:spcAft>
            </a:pPr>
            <a:r>
              <a:rPr lang="en-US" sz="2800" dirty="0"/>
              <a:t>Restoration and Cleanup of new Chipley </a:t>
            </a:r>
            <a:r>
              <a:rPr lang="en-US" sz="2800" dirty="0" err="1"/>
              <a:t>Sandpatch</a:t>
            </a:r>
            <a:r>
              <a:rPr lang="en-US" sz="2800" dirty="0"/>
              <a:t> Preserve (Phase 1)	</a:t>
            </a:r>
          </a:p>
        </p:txBody>
      </p:sp>
      <p:sp>
        <p:nvSpPr>
          <p:cNvPr id="3" name="TextBox 2">
            <a:extLst>
              <a:ext uri="{FF2B5EF4-FFF2-40B4-BE49-F238E27FC236}">
                <a16:creationId xmlns:a16="http://schemas.microsoft.com/office/drawing/2014/main" id="{B2DBA7AF-A5E2-BE17-38DF-071497853001}"/>
              </a:ext>
            </a:extLst>
          </p:cNvPr>
          <p:cNvSpPr txBox="1"/>
          <p:nvPr/>
        </p:nvSpPr>
        <p:spPr>
          <a:xfrm>
            <a:off x="5433225" y="1113746"/>
            <a:ext cx="2384896" cy="646331"/>
          </a:xfrm>
          <a:prstGeom prst="rect">
            <a:avLst/>
          </a:prstGeom>
          <a:noFill/>
        </p:spPr>
        <p:txBody>
          <a:bodyPr wrap="square" rtlCol="0">
            <a:spAutoFit/>
          </a:bodyPr>
          <a:lstStyle/>
          <a:p>
            <a:r>
              <a:rPr lang="en-US" sz="3600" b="1" dirty="0">
                <a:solidFill>
                  <a:srgbClr val="FF0000"/>
                </a:solidFill>
                <a:latin typeface="Bahnschrift SemiBold Condensed" panose="020B0502040204020203" pitchFamily="34" charset="0"/>
              </a:rPr>
              <a:t>Recent Grants</a:t>
            </a:r>
          </a:p>
        </p:txBody>
      </p:sp>
      <p:sp>
        <p:nvSpPr>
          <p:cNvPr id="10" name="TextBox 9">
            <a:extLst>
              <a:ext uri="{FF2B5EF4-FFF2-40B4-BE49-F238E27FC236}">
                <a16:creationId xmlns:a16="http://schemas.microsoft.com/office/drawing/2014/main" id="{B30577A9-B96C-E6FB-1B80-C2BAEEC0949E}"/>
              </a:ext>
            </a:extLst>
          </p:cNvPr>
          <p:cNvSpPr txBox="1"/>
          <p:nvPr/>
        </p:nvSpPr>
        <p:spPr>
          <a:xfrm>
            <a:off x="3751110" y="6189382"/>
            <a:ext cx="3364230" cy="461665"/>
          </a:xfrm>
          <a:prstGeom prst="rect">
            <a:avLst/>
          </a:prstGeom>
          <a:noFill/>
        </p:spPr>
        <p:txBody>
          <a:bodyPr wrap="square" rtlCol="0">
            <a:spAutoFit/>
          </a:bodyPr>
          <a:lstStyle/>
          <a:p>
            <a:r>
              <a:rPr lang="en-US" sz="2400" b="1" dirty="0"/>
              <a:t>Chipley Homestead 1984</a:t>
            </a:r>
          </a:p>
        </p:txBody>
      </p:sp>
      <p:pic>
        <p:nvPicPr>
          <p:cNvPr id="14" name="Picture 13">
            <a:extLst>
              <a:ext uri="{FF2B5EF4-FFF2-40B4-BE49-F238E27FC236}">
                <a16:creationId xmlns:a16="http://schemas.microsoft.com/office/drawing/2014/main" id="{D9E96873-3CEC-BBC5-143A-98D652810C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236" y="3015974"/>
            <a:ext cx="3973068" cy="3095244"/>
          </a:xfrm>
          <a:prstGeom prst="rect">
            <a:avLst/>
          </a:prstGeom>
        </p:spPr>
      </p:pic>
      <p:pic>
        <p:nvPicPr>
          <p:cNvPr id="16" name="Picture 15">
            <a:extLst>
              <a:ext uri="{FF2B5EF4-FFF2-40B4-BE49-F238E27FC236}">
                <a16:creationId xmlns:a16="http://schemas.microsoft.com/office/drawing/2014/main" id="{73CB53D2-3F38-E4A7-3A0E-E07C1F09E6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5672" y="3015973"/>
            <a:ext cx="3833611" cy="3091765"/>
          </a:xfrm>
          <a:prstGeom prst="rect">
            <a:avLst/>
          </a:prstGeom>
        </p:spPr>
      </p:pic>
    </p:spTree>
    <p:extLst>
      <p:ext uri="{BB962C8B-B14F-4D97-AF65-F5344CB8AC3E}">
        <p14:creationId xmlns:p14="http://schemas.microsoft.com/office/powerpoint/2010/main" val="940015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6A42C-A030-9024-9045-8EDE1E4FE43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C64E784-458D-6DE6-C1AC-84EC65950A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4" name="TextBox 3">
            <a:extLst>
              <a:ext uri="{FF2B5EF4-FFF2-40B4-BE49-F238E27FC236}">
                <a16:creationId xmlns:a16="http://schemas.microsoft.com/office/drawing/2014/main" id="{FC04E0E4-EC07-A800-97A7-03B20E1AF6A4}"/>
              </a:ext>
            </a:extLst>
          </p:cNvPr>
          <p:cNvSpPr txBox="1"/>
          <p:nvPr/>
        </p:nvSpPr>
        <p:spPr>
          <a:xfrm>
            <a:off x="675088" y="1841722"/>
            <a:ext cx="11189252" cy="1092607"/>
          </a:xfrm>
          <a:prstGeom prst="rect">
            <a:avLst/>
          </a:prstGeom>
          <a:noFill/>
        </p:spPr>
        <p:txBody>
          <a:bodyPr wrap="square">
            <a:spAutoFit/>
          </a:bodyPr>
          <a:lstStyle/>
          <a:p>
            <a:pPr algn="ctr">
              <a:spcAft>
                <a:spcPts val="600"/>
              </a:spcAft>
            </a:pPr>
            <a:r>
              <a:rPr lang="en-US" sz="3200" b="1" dirty="0"/>
              <a:t>Coastal and Heartland National Estuary Partnership (CHNEP)</a:t>
            </a:r>
          </a:p>
          <a:p>
            <a:pPr>
              <a:spcAft>
                <a:spcPts val="600"/>
              </a:spcAft>
            </a:pPr>
            <a:r>
              <a:rPr lang="en-US" sz="2800" dirty="0"/>
              <a:t>Restoration and Cleanup of new Chipley </a:t>
            </a:r>
            <a:r>
              <a:rPr lang="en-US" sz="2800" dirty="0" err="1"/>
              <a:t>Sandpatch</a:t>
            </a:r>
            <a:r>
              <a:rPr lang="en-US" sz="2800" dirty="0"/>
              <a:t> Preserve (Phase 1)	</a:t>
            </a:r>
          </a:p>
        </p:txBody>
      </p:sp>
      <p:sp>
        <p:nvSpPr>
          <p:cNvPr id="3" name="TextBox 2">
            <a:extLst>
              <a:ext uri="{FF2B5EF4-FFF2-40B4-BE49-F238E27FC236}">
                <a16:creationId xmlns:a16="http://schemas.microsoft.com/office/drawing/2014/main" id="{645CFE7C-6A2B-C904-59D1-5EB79A28B652}"/>
              </a:ext>
            </a:extLst>
          </p:cNvPr>
          <p:cNvSpPr txBox="1"/>
          <p:nvPr/>
        </p:nvSpPr>
        <p:spPr>
          <a:xfrm>
            <a:off x="5433225" y="1113746"/>
            <a:ext cx="2384896" cy="646331"/>
          </a:xfrm>
          <a:prstGeom prst="rect">
            <a:avLst/>
          </a:prstGeom>
          <a:noFill/>
        </p:spPr>
        <p:txBody>
          <a:bodyPr wrap="square" rtlCol="0">
            <a:spAutoFit/>
          </a:bodyPr>
          <a:lstStyle/>
          <a:p>
            <a:r>
              <a:rPr lang="en-US" sz="3600" b="1" dirty="0">
                <a:solidFill>
                  <a:srgbClr val="FF0000"/>
                </a:solidFill>
                <a:latin typeface="Bahnschrift SemiBold Condensed" panose="020B0502040204020203" pitchFamily="34" charset="0"/>
              </a:rPr>
              <a:t>Recent Grants</a:t>
            </a:r>
          </a:p>
        </p:txBody>
      </p:sp>
      <p:pic>
        <p:nvPicPr>
          <p:cNvPr id="6" name="Picture 5">
            <a:extLst>
              <a:ext uri="{FF2B5EF4-FFF2-40B4-BE49-F238E27FC236}">
                <a16:creationId xmlns:a16="http://schemas.microsoft.com/office/drawing/2014/main" id="{8310A606-188C-B772-3059-9CA2275F8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095" y="3177540"/>
            <a:ext cx="3906933" cy="2930200"/>
          </a:xfrm>
          <a:prstGeom prst="rect">
            <a:avLst/>
          </a:prstGeom>
        </p:spPr>
      </p:pic>
      <p:pic>
        <p:nvPicPr>
          <p:cNvPr id="8" name="Picture 7">
            <a:extLst>
              <a:ext uri="{FF2B5EF4-FFF2-40B4-BE49-F238E27FC236}">
                <a16:creationId xmlns:a16="http://schemas.microsoft.com/office/drawing/2014/main" id="{2693A77E-CB48-0E55-9B02-7F27D57AE9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8236" y="3177540"/>
            <a:ext cx="3906933" cy="2930200"/>
          </a:xfrm>
          <a:prstGeom prst="rect">
            <a:avLst/>
          </a:prstGeom>
        </p:spPr>
      </p:pic>
      <p:sp>
        <p:nvSpPr>
          <p:cNvPr id="9" name="TextBox 8">
            <a:extLst>
              <a:ext uri="{FF2B5EF4-FFF2-40B4-BE49-F238E27FC236}">
                <a16:creationId xmlns:a16="http://schemas.microsoft.com/office/drawing/2014/main" id="{E2566559-3C50-1B77-345B-A574D932340A}"/>
              </a:ext>
            </a:extLst>
          </p:cNvPr>
          <p:cNvSpPr txBox="1"/>
          <p:nvPr/>
        </p:nvSpPr>
        <p:spPr>
          <a:xfrm>
            <a:off x="2234229" y="6107740"/>
            <a:ext cx="1042240" cy="461665"/>
          </a:xfrm>
          <a:prstGeom prst="rect">
            <a:avLst/>
          </a:prstGeom>
          <a:noFill/>
        </p:spPr>
        <p:txBody>
          <a:bodyPr wrap="square" rtlCol="0">
            <a:spAutoFit/>
          </a:bodyPr>
          <a:lstStyle/>
          <a:p>
            <a:r>
              <a:rPr lang="en-US" sz="2400" b="1" dirty="0"/>
              <a:t>Before</a:t>
            </a:r>
          </a:p>
        </p:txBody>
      </p:sp>
      <p:sp>
        <p:nvSpPr>
          <p:cNvPr id="10" name="TextBox 9">
            <a:extLst>
              <a:ext uri="{FF2B5EF4-FFF2-40B4-BE49-F238E27FC236}">
                <a16:creationId xmlns:a16="http://schemas.microsoft.com/office/drawing/2014/main" id="{E8F71680-0DBF-CF68-F4C7-BFFB7E258BC4}"/>
              </a:ext>
            </a:extLst>
          </p:cNvPr>
          <p:cNvSpPr txBox="1"/>
          <p:nvPr/>
        </p:nvSpPr>
        <p:spPr>
          <a:xfrm>
            <a:off x="8629650" y="6107739"/>
            <a:ext cx="857250" cy="461665"/>
          </a:xfrm>
          <a:prstGeom prst="rect">
            <a:avLst/>
          </a:prstGeom>
          <a:noFill/>
        </p:spPr>
        <p:txBody>
          <a:bodyPr wrap="square" rtlCol="0">
            <a:spAutoFit/>
          </a:bodyPr>
          <a:lstStyle/>
          <a:p>
            <a:r>
              <a:rPr lang="en-US" sz="2400" b="1" dirty="0"/>
              <a:t>After</a:t>
            </a:r>
          </a:p>
        </p:txBody>
      </p:sp>
    </p:spTree>
    <p:extLst>
      <p:ext uri="{BB962C8B-B14F-4D97-AF65-F5344CB8AC3E}">
        <p14:creationId xmlns:p14="http://schemas.microsoft.com/office/powerpoint/2010/main" val="4018339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802FB-1EAF-0D4A-E44A-ECDE7B07B444}"/>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A80720B-ABD6-448C-417E-D1952E6436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4" name="TextBox 3">
            <a:extLst>
              <a:ext uri="{FF2B5EF4-FFF2-40B4-BE49-F238E27FC236}">
                <a16:creationId xmlns:a16="http://schemas.microsoft.com/office/drawing/2014/main" id="{196BEDB0-DC57-7589-A99E-A54C9DCF7B52}"/>
              </a:ext>
            </a:extLst>
          </p:cNvPr>
          <p:cNvSpPr txBox="1"/>
          <p:nvPr/>
        </p:nvSpPr>
        <p:spPr>
          <a:xfrm>
            <a:off x="675088" y="1841722"/>
            <a:ext cx="11189252" cy="1092607"/>
          </a:xfrm>
          <a:prstGeom prst="rect">
            <a:avLst/>
          </a:prstGeom>
          <a:noFill/>
        </p:spPr>
        <p:txBody>
          <a:bodyPr wrap="square">
            <a:spAutoFit/>
          </a:bodyPr>
          <a:lstStyle/>
          <a:p>
            <a:pPr algn="ctr">
              <a:spcAft>
                <a:spcPts val="600"/>
              </a:spcAft>
            </a:pPr>
            <a:r>
              <a:rPr lang="en-US" sz="3200" b="1" dirty="0"/>
              <a:t>Coastal and Heartland National Estuary Partnership (CHNEP)</a:t>
            </a:r>
          </a:p>
          <a:p>
            <a:pPr>
              <a:spcAft>
                <a:spcPts val="600"/>
              </a:spcAft>
            </a:pPr>
            <a:r>
              <a:rPr lang="en-US" sz="2800" dirty="0"/>
              <a:t>Restoration and Cleanup of new Chipley </a:t>
            </a:r>
            <a:r>
              <a:rPr lang="en-US" sz="2800" dirty="0" err="1"/>
              <a:t>Sandpatch</a:t>
            </a:r>
            <a:r>
              <a:rPr lang="en-US" sz="2800" dirty="0"/>
              <a:t> Preserve (Phase 1)	</a:t>
            </a:r>
          </a:p>
        </p:txBody>
      </p:sp>
      <p:sp>
        <p:nvSpPr>
          <p:cNvPr id="3" name="TextBox 2">
            <a:extLst>
              <a:ext uri="{FF2B5EF4-FFF2-40B4-BE49-F238E27FC236}">
                <a16:creationId xmlns:a16="http://schemas.microsoft.com/office/drawing/2014/main" id="{3E6B0379-A5D8-AA51-94F0-F3676566C10E}"/>
              </a:ext>
            </a:extLst>
          </p:cNvPr>
          <p:cNvSpPr txBox="1"/>
          <p:nvPr/>
        </p:nvSpPr>
        <p:spPr>
          <a:xfrm>
            <a:off x="5433225" y="1113746"/>
            <a:ext cx="2384896" cy="646331"/>
          </a:xfrm>
          <a:prstGeom prst="rect">
            <a:avLst/>
          </a:prstGeom>
          <a:noFill/>
        </p:spPr>
        <p:txBody>
          <a:bodyPr wrap="square" rtlCol="0">
            <a:spAutoFit/>
          </a:bodyPr>
          <a:lstStyle/>
          <a:p>
            <a:r>
              <a:rPr lang="en-US" sz="3600" b="1" dirty="0">
                <a:solidFill>
                  <a:srgbClr val="FF0000"/>
                </a:solidFill>
                <a:latin typeface="Bahnschrift SemiBold Condensed" panose="020B0502040204020203" pitchFamily="34" charset="0"/>
              </a:rPr>
              <a:t>Recent Grants</a:t>
            </a:r>
          </a:p>
        </p:txBody>
      </p:sp>
      <p:sp>
        <p:nvSpPr>
          <p:cNvPr id="9" name="TextBox 8">
            <a:extLst>
              <a:ext uri="{FF2B5EF4-FFF2-40B4-BE49-F238E27FC236}">
                <a16:creationId xmlns:a16="http://schemas.microsoft.com/office/drawing/2014/main" id="{2D0FD0D9-C28B-08F7-2FFC-A27AA88EFC52}"/>
              </a:ext>
            </a:extLst>
          </p:cNvPr>
          <p:cNvSpPr txBox="1"/>
          <p:nvPr/>
        </p:nvSpPr>
        <p:spPr>
          <a:xfrm>
            <a:off x="2234229" y="6107740"/>
            <a:ext cx="1042240" cy="461665"/>
          </a:xfrm>
          <a:prstGeom prst="rect">
            <a:avLst/>
          </a:prstGeom>
          <a:noFill/>
        </p:spPr>
        <p:txBody>
          <a:bodyPr wrap="square" rtlCol="0">
            <a:spAutoFit/>
          </a:bodyPr>
          <a:lstStyle/>
          <a:p>
            <a:r>
              <a:rPr lang="en-US" sz="2400" b="1" dirty="0"/>
              <a:t>Before</a:t>
            </a:r>
          </a:p>
        </p:txBody>
      </p:sp>
      <p:sp>
        <p:nvSpPr>
          <p:cNvPr id="10" name="TextBox 9">
            <a:extLst>
              <a:ext uri="{FF2B5EF4-FFF2-40B4-BE49-F238E27FC236}">
                <a16:creationId xmlns:a16="http://schemas.microsoft.com/office/drawing/2014/main" id="{C3348582-605E-544C-9A95-0ABA765D8116}"/>
              </a:ext>
            </a:extLst>
          </p:cNvPr>
          <p:cNvSpPr txBox="1"/>
          <p:nvPr/>
        </p:nvSpPr>
        <p:spPr>
          <a:xfrm>
            <a:off x="8629650" y="6107739"/>
            <a:ext cx="857250" cy="461665"/>
          </a:xfrm>
          <a:prstGeom prst="rect">
            <a:avLst/>
          </a:prstGeom>
          <a:noFill/>
        </p:spPr>
        <p:txBody>
          <a:bodyPr wrap="square" rtlCol="0">
            <a:spAutoFit/>
          </a:bodyPr>
          <a:lstStyle/>
          <a:p>
            <a:r>
              <a:rPr lang="en-US" sz="2400" b="1" dirty="0"/>
              <a:t>After</a:t>
            </a:r>
          </a:p>
        </p:txBody>
      </p:sp>
      <p:pic>
        <p:nvPicPr>
          <p:cNvPr id="7" name="Picture 6">
            <a:extLst>
              <a:ext uri="{FF2B5EF4-FFF2-40B4-BE49-F238E27FC236}">
                <a16:creationId xmlns:a16="http://schemas.microsoft.com/office/drawing/2014/main" id="{58635380-5561-6C43-623D-7902AE51BE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519" y="3015974"/>
            <a:ext cx="4010181" cy="3007636"/>
          </a:xfrm>
          <a:prstGeom prst="rect">
            <a:avLst/>
          </a:prstGeom>
        </p:spPr>
      </p:pic>
      <p:pic>
        <p:nvPicPr>
          <p:cNvPr id="12" name="Picture 11">
            <a:extLst>
              <a:ext uri="{FF2B5EF4-FFF2-40B4-BE49-F238E27FC236}">
                <a16:creationId xmlns:a16="http://schemas.microsoft.com/office/drawing/2014/main" id="{75E24136-A2EE-2C1B-D857-355FBBC693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3184" y="3100103"/>
            <a:ext cx="4010181" cy="3007636"/>
          </a:xfrm>
          <a:prstGeom prst="rect">
            <a:avLst/>
          </a:prstGeom>
        </p:spPr>
      </p:pic>
    </p:spTree>
    <p:extLst>
      <p:ext uri="{BB962C8B-B14F-4D97-AF65-F5344CB8AC3E}">
        <p14:creationId xmlns:p14="http://schemas.microsoft.com/office/powerpoint/2010/main" val="3459832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C48C3-4FA7-BE15-E506-E37A9BB81B5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962C9BC-CFAE-F38A-78E5-F938356C25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4" name="TextBox 3">
            <a:extLst>
              <a:ext uri="{FF2B5EF4-FFF2-40B4-BE49-F238E27FC236}">
                <a16:creationId xmlns:a16="http://schemas.microsoft.com/office/drawing/2014/main" id="{08A3E9C1-E831-19D1-8851-8A7974D35DB0}"/>
              </a:ext>
            </a:extLst>
          </p:cNvPr>
          <p:cNvSpPr txBox="1"/>
          <p:nvPr/>
        </p:nvSpPr>
        <p:spPr>
          <a:xfrm>
            <a:off x="675088" y="1841722"/>
            <a:ext cx="11189252" cy="1092607"/>
          </a:xfrm>
          <a:prstGeom prst="rect">
            <a:avLst/>
          </a:prstGeom>
          <a:noFill/>
        </p:spPr>
        <p:txBody>
          <a:bodyPr wrap="square">
            <a:spAutoFit/>
          </a:bodyPr>
          <a:lstStyle/>
          <a:p>
            <a:pPr algn="ctr">
              <a:spcAft>
                <a:spcPts val="600"/>
              </a:spcAft>
            </a:pPr>
            <a:r>
              <a:rPr lang="en-US" sz="3200" b="1" dirty="0"/>
              <a:t>Coastal and Heartland National Estuary Partnership (CHNEP)</a:t>
            </a:r>
          </a:p>
          <a:p>
            <a:pPr>
              <a:spcAft>
                <a:spcPts val="600"/>
              </a:spcAft>
            </a:pPr>
            <a:r>
              <a:rPr lang="en-US" sz="2800" dirty="0"/>
              <a:t>Restoration and Cleanup of new Chipley </a:t>
            </a:r>
            <a:r>
              <a:rPr lang="en-US" sz="2800" dirty="0" err="1"/>
              <a:t>Sandpatch</a:t>
            </a:r>
            <a:r>
              <a:rPr lang="en-US" sz="2800" dirty="0"/>
              <a:t> Preserve (Phase 1)	</a:t>
            </a:r>
          </a:p>
        </p:txBody>
      </p:sp>
      <p:sp>
        <p:nvSpPr>
          <p:cNvPr id="3" name="TextBox 2">
            <a:extLst>
              <a:ext uri="{FF2B5EF4-FFF2-40B4-BE49-F238E27FC236}">
                <a16:creationId xmlns:a16="http://schemas.microsoft.com/office/drawing/2014/main" id="{8B55DEC6-E037-0183-88EB-D91012FB0425}"/>
              </a:ext>
            </a:extLst>
          </p:cNvPr>
          <p:cNvSpPr txBox="1"/>
          <p:nvPr/>
        </p:nvSpPr>
        <p:spPr>
          <a:xfrm>
            <a:off x="5433225" y="1113746"/>
            <a:ext cx="2384896" cy="646331"/>
          </a:xfrm>
          <a:prstGeom prst="rect">
            <a:avLst/>
          </a:prstGeom>
          <a:noFill/>
        </p:spPr>
        <p:txBody>
          <a:bodyPr wrap="square" rtlCol="0">
            <a:spAutoFit/>
          </a:bodyPr>
          <a:lstStyle/>
          <a:p>
            <a:r>
              <a:rPr lang="en-US" sz="3600" b="1" dirty="0">
                <a:solidFill>
                  <a:srgbClr val="FF0000"/>
                </a:solidFill>
                <a:latin typeface="Bahnschrift SemiBold Condensed" panose="020B0502040204020203" pitchFamily="34" charset="0"/>
              </a:rPr>
              <a:t>Recent Grants</a:t>
            </a:r>
          </a:p>
        </p:txBody>
      </p:sp>
      <p:sp>
        <p:nvSpPr>
          <p:cNvPr id="9" name="TextBox 8">
            <a:extLst>
              <a:ext uri="{FF2B5EF4-FFF2-40B4-BE49-F238E27FC236}">
                <a16:creationId xmlns:a16="http://schemas.microsoft.com/office/drawing/2014/main" id="{B814A548-56EB-A888-F5A3-6016669E7460}"/>
              </a:ext>
            </a:extLst>
          </p:cNvPr>
          <p:cNvSpPr txBox="1"/>
          <p:nvPr/>
        </p:nvSpPr>
        <p:spPr>
          <a:xfrm>
            <a:off x="2234229" y="6107740"/>
            <a:ext cx="1042240" cy="461665"/>
          </a:xfrm>
          <a:prstGeom prst="rect">
            <a:avLst/>
          </a:prstGeom>
          <a:noFill/>
        </p:spPr>
        <p:txBody>
          <a:bodyPr wrap="square" rtlCol="0">
            <a:spAutoFit/>
          </a:bodyPr>
          <a:lstStyle/>
          <a:p>
            <a:r>
              <a:rPr lang="en-US" sz="2400" b="1" dirty="0"/>
              <a:t>Before</a:t>
            </a:r>
          </a:p>
        </p:txBody>
      </p:sp>
      <p:sp>
        <p:nvSpPr>
          <p:cNvPr id="10" name="TextBox 9">
            <a:extLst>
              <a:ext uri="{FF2B5EF4-FFF2-40B4-BE49-F238E27FC236}">
                <a16:creationId xmlns:a16="http://schemas.microsoft.com/office/drawing/2014/main" id="{196CFFC4-C37C-AD08-303B-2F184BA505B7}"/>
              </a:ext>
            </a:extLst>
          </p:cNvPr>
          <p:cNvSpPr txBox="1"/>
          <p:nvPr/>
        </p:nvSpPr>
        <p:spPr>
          <a:xfrm>
            <a:off x="8629650" y="6107739"/>
            <a:ext cx="857250" cy="461665"/>
          </a:xfrm>
          <a:prstGeom prst="rect">
            <a:avLst/>
          </a:prstGeom>
          <a:noFill/>
        </p:spPr>
        <p:txBody>
          <a:bodyPr wrap="square" rtlCol="0">
            <a:spAutoFit/>
          </a:bodyPr>
          <a:lstStyle/>
          <a:p>
            <a:r>
              <a:rPr lang="en-US" sz="2400" b="1" dirty="0"/>
              <a:t>After</a:t>
            </a:r>
          </a:p>
        </p:txBody>
      </p:sp>
      <p:pic>
        <p:nvPicPr>
          <p:cNvPr id="6" name="Picture 5">
            <a:extLst>
              <a:ext uri="{FF2B5EF4-FFF2-40B4-BE49-F238E27FC236}">
                <a16:creationId xmlns:a16="http://schemas.microsoft.com/office/drawing/2014/main" id="{0A589908-CE75-8CC0-869C-3F27903C7B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4065" y="3053870"/>
            <a:ext cx="2200746" cy="2934328"/>
          </a:xfrm>
          <a:prstGeom prst="rect">
            <a:avLst/>
          </a:prstGeom>
        </p:spPr>
      </p:pic>
      <p:pic>
        <p:nvPicPr>
          <p:cNvPr id="11" name="Picture 10">
            <a:extLst>
              <a:ext uri="{FF2B5EF4-FFF2-40B4-BE49-F238E27FC236}">
                <a16:creationId xmlns:a16="http://schemas.microsoft.com/office/drawing/2014/main" id="{791C647B-FB62-EEE5-2C3F-7F3D836520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825" y="3135515"/>
            <a:ext cx="3962965" cy="2972224"/>
          </a:xfrm>
          <a:prstGeom prst="rect">
            <a:avLst/>
          </a:prstGeom>
        </p:spPr>
      </p:pic>
    </p:spTree>
    <p:extLst>
      <p:ext uri="{BB962C8B-B14F-4D97-AF65-F5344CB8AC3E}">
        <p14:creationId xmlns:p14="http://schemas.microsoft.com/office/powerpoint/2010/main" val="536553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5D912-DF0D-DC0C-4DE7-536B572A5DF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CDC92F9-13BE-2405-3C7A-779A42E9AD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4" name="TextBox 3">
            <a:extLst>
              <a:ext uri="{FF2B5EF4-FFF2-40B4-BE49-F238E27FC236}">
                <a16:creationId xmlns:a16="http://schemas.microsoft.com/office/drawing/2014/main" id="{D91B7382-33A4-A289-7C6B-E9872E6A5506}"/>
              </a:ext>
            </a:extLst>
          </p:cNvPr>
          <p:cNvSpPr txBox="1"/>
          <p:nvPr/>
        </p:nvSpPr>
        <p:spPr>
          <a:xfrm>
            <a:off x="675088" y="1841722"/>
            <a:ext cx="11189252" cy="1461939"/>
          </a:xfrm>
          <a:prstGeom prst="rect">
            <a:avLst/>
          </a:prstGeom>
          <a:noFill/>
        </p:spPr>
        <p:txBody>
          <a:bodyPr wrap="square">
            <a:spAutoFit/>
          </a:bodyPr>
          <a:lstStyle/>
          <a:p>
            <a:pPr>
              <a:spcAft>
                <a:spcPts val="600"/>
              </a:spcAft>
            </a:pPr>
            <a:r>
              <a:rPr lang="en-US" sz="2800" b="1" dirty="0"/>
              <a:t>St Jude Trail</a:t>
            </a:r>
          </a:p>
          <a:p>
            <a:pPr>
              <a:spcAft>
                <a:spcPts val="600"/>
              </a:spcAft>
            </a:pPr>
            <a:r>
              <a:rPr lang="en-US" sz="2800" dirty="0"/>
              <a:t>Finish pattern for the Codty Pierce Memorial Bench on the St James Creek overlook platform (Calusa Waterkeepers request) and build</a:t>
            </a:r>
          </a:p>
        </p:txBody>
      </p:sp>
      <p:sp>
        <p:nvSpPr>
          <p:cNvPr id="3" name="TextBox 2">
            <a:extLst>
              <a:ext uri="{FF2B5EF4-FFF2-40B4-BE49-F238E27FC236}">
                <a16:creationId xmlns:a16="http://schemas.microsoft.com/office/drawing/2014/main" id="{11C949D4-DE10-B741-8FFB-1DE8D333CAE0}"/>
              </a:ext>
            </a:extLst>
          </p:cNvPr>
          <p:cNvSpPr txBox="1"/>
          <p:nvPr/>
        </p:nvSpPr>
        <p:spPr>
          <a:xfrm>
            <a:off x="5433224" y="1113746"/>
            <a:ext cx="3196425" cy="646331"/>
          </a:xfrm>
          <a:prstGeom prst="rect">
            <a:avLst/>
          </a:prstGeom>
          <a:noFill/>
        </p:spPr>
        <p:txBody>
          <a:bodyPr wrap="square" rtlCol="0">
            <a:spAutoFit/>
          </a:bodyPr>
          <a:lstStyle/>
          <a:p>
            <a:r>
              <a:rPr lang="en-US" sz="3600" b="1" dirty="0">
                <a:solidFill>
                  <a:srgbClr val="FF0000"/>
                </a:solidFill>
                <a:latin typeface="Bahnschrift SemiBold Condensed" panose="020B0502040204020203" pitchFamily="34" charset="0"/>
              </a:rPr>
              <a:t>Upcoming Projects</a:t>
            </a:r>
          </a:p>
        </p:txBody>
      </p:sp>
      <p:pic>
        <p:nvPicPr>
          <p:cNvPr id="13" name="Picture 12">
            <a:extLst>
              <a:ext uri="{FF2B5EF4-FFF2-40B4-BE49-F238E27FC236}">
                <a16:creationId xmlns:a16="http://schemas.microsoft.com/office/drawing/2014/main" id="{1159CCF7-E43B-5410-6484-662E5625C0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35975" y="3930046"/>
            <a:ext cx="3005642" cy="2254232"/>
          </a:xfrm>
          <a:prstGeom prst="rect">
            <a:avLst/>
          </a:prstGeom>
        </p:spPr>
      </p:pic>
      <p:pic>
        <p:nvPicPr>
          <p:cNvPr id="15" name="Picture 14">
            <a:extLst>
              <a:ext uri="{FF2B5EF4-FFF2-40B4-BE49-F238E27FC236}">
                <a16:creationId xmlns:a16="http://schemas.microsoft.com/office/drawing/2014/main" id="{FEC7E6AA-669E-8812-B8FE-1340F8975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6429" y="3554340"/>
            <a:ext cx="4007523" cy="3005642"/>
          </a:xfrm>
          <a:prstGeom prst="rect">
            <a:avLst/>
          </a:prstGeom>
        </p:spPr>
      </p:pic>
    </p:spTree>
    <p:extLst>
      <p:ext uri="{BB962C8B-B14F-4D97-AF65-F5344CB8AC3E}">
        <p14:creationId xmlns:p14="http://schemas.microsoft.com/office/powerpoint/2010/main" val="3216643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D6302-3937-9FD4-2A13-0CCF3A499FC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04E9BFE-1097-AA6C-FCBE-CD5EDC4660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3" name="TextBox 2">
            <a:extLst>
              <a:ext uri="{FF2B5EF4-FFF2-40B4-BE49-F238E27FC236}">
                <a16:creationId xmlns:a16="http://schemas.microsoft.com/office/drawing/2014/main" id="{8B766080-20F2-0271-B424-CF3EAA5EFA98}"/>
              </a:ext>
            </a:extLst>
          </p:cNvPr>
          <p:cNvSpPr txBox="1"/>
          <p:nvPr/>
        </p:nvSpPr>
        <p:spPr>
          <a:xfrm>
            <a:off x="3884811" y="892379"/>
            <a:ext cx="5653377" cy="769441"/>
          </a:xfrm>
          <a:prstGeom prst="rect">
            <a:avLst/>
          </a:prstGeom>
          <a:noFill/>
        </p:spPr>
        <p:txBody>
          <a:bodyPr wrap="square" rtlCol="0">
            <a:spAutoFit/>
          </a:bodyPr>
          <a:lstStyle/>
          <a:p>
            <a:r>
              <a:rPr lang="en-US" sz="4400" dirty="0">
                <a:solidFill>
                  <a:srgbClr val="FF0000"/>
                </a:solidFill>
                <a:latin typeface="Bahnschrift SemiBold Condensed" panose="020B0502040204020203" pitchFamily="34" charset="0"/>
              </a:rPr>
              <a:t>What can you do to help?</a:t>
            </a:r>
          </a:p>
        </p:txBody>
      </p:sp>
      <p:sp>
        <p:nvSpPr>
          <p:cNvPr id="2" name="TextBox 1">
            <a:extLst>
              <a:ext uri="{FF2B5EF4-FFF2-40B4-BE49-F238E27FC236}">
                <a16:creationId xmlns:a16="http://schemas.microsoft.com/office/drawing/2014/main" id="{82EF5DAC-3295-F5C7-6001-D5E2E8C289DF}"/>
              </a:ext>
            </a:extLst>
          </p:cNvPr>
          <p:cNvSpPr txBox="1"/>
          <p:nvPr/>
        </p:nvSpPr>
        <p:spPr>
          <a:xfrm>
            <a:off x="952126" y="2210574"/>
            <a:ext cx="9574904" cy="4050019"/>
          </a:xfrm>
          <a:prstGeom prst="rect">
            <a:avLst/>
          </a:prstGeom>
          <a:noFill/>
        </p:spPr>
        <p:txBody>
          <a:bodyPr wrap="square" rtlCol="0">
            <a:spAutoFit/>
          </a:bodyPr>
          <a:lstStyle/>
          <a:p>
            <a:pPr>
              <a:lnSpc>
                <a:spcPct val="150000"/>
              </a:lnSpc>
            </a:pPr>
            <a:r>
              <a:rPr lang="en-US" sz="4400" b="1" dirty="0">
                <a:solidFill>
                  <a:srgbClr val="00B050"/>
                </a:solidFill>
              </a:rPr>
              <a:t>Become a member!</a:t>
            </a:r>
          </a:p>
          <a:p>
            <a:pPr>
              <a:lnSpc>
                <a:spcPct val="150000"/>
              </a:lnSpc>
            </a:pPr>
            <a:r>
              <a:rPr lang="en-US" sz="4400" b="1" dirty="0">
                <a:solidFill>
                  <a:srgbClr val="00B050"/>
                </a:solidFill>
              </a:rPr>
              <a:t>Donate to CLT (Land and/or Money)!</a:t>
            </a:r>
          </a:p>
          <a:p>
            <a:pPr>
              <a:lnSpc>
                <a:spcPct val="150000"/>
              </a:lnSpc>
            </a:pPr>
            <a:r>
              <a:rPr lang="en-US" sz="4400" b="1" dirty="0">
                <a:solidFill>
                  <a:srgbClr val="00B050"/>
                </a:solidFill>
              </a:rPr>
              <a:t>Volunteer at Monthly Work/Fun Parties!</a:t>
            </a:r>
          </a:p>
          <a:p>
            <a:pPr>
              <a:lnSpc>
                <a:spcPct val="150000"/>
              </a:lnSpc>
            </a:pPr>
            <a:r>
              <a:rPr lang="en-US" sz="4400" b="1" dirty="0">
                <a:solidFill>
                  <a:srgbClr val="00B050"/>
                </a:solidFill>
              </a:rPr>
              <a:t>Help with CLT Events!</a:t>
            </a:r>
          </a:p>
        </p:txBody>
      </p:sp>
    </p:spTree>
    <p:extLst>
      <p:ext uri="{BB962C8B-B14F-4D97-AF65-F5344CB8AC3E}">
        <p14:creationId xmlns:p14="http://schemas.microsoft.com/office/powerpoint/2010/main" val="1841985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973883-59E2-4332-80CC-9C315AB684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648" y="281630"/>
            <a:ext cx="3301163" cy="1197313"/>
          </a:xfrm>
        </p:spPr>
      </p:pic>
      <p:sp>
        <p:nvSpPr>
          <p:cNvPr id="3" name="TextBox 2">
            <a:extLst>
              <a:ext uri="{FF2B5EF4-FFF2-40B4-BE49-F238E27FC236}">
                <a16:creationId xmlns:a16="http://schemas.microsoft.com/office/drawing/2014/main" id="{C17640D1-9B10-416E-9AA4-9B30A6514C93}"/>
              </a:ext>
            </a:extLst>
          </p:cNvPr>
          <p:cNvSpPr txBox="1"/>
          <p:nvPr/>
        </p:nvSpPr>
        <p:spPr>
          <a:xfrm>
            <a:off x="4699219" y="703690"/>
            <a:ext cx="5653377" cy="769441"/>
          </a:xfrm>
          <a:prstGeom prst="rect">
            <a:avLst/>
          </a:prstGeom>
          <a:noFill/>
        </p:spPr>
        <p:txBody>
          <a:bodyPr wrap="square" rtlCol="0">
            <a:spAutoFit/>
          </a:bodyPr>
          <a:lstStyle/>
          <a:p>
            <a:r>
              <a:rPr lang="en-US" sz="4400" dirty="0">
                <a:solidFill>
                  <a:srgbClr val="FF0000"/>
                </a:solidFill>
                <a:latin typeface="Bahnschrift SemiBold Condensed" panose="020B0502040204020203" pitchFamily="34" charset="0"/>
              </a:rPr>
              <a:t>How to Follow CLT</a:t>
            </a:r>
          </a:p>
        </p:txBody>
      </p:sp>
      <p:sp>
        <p:nvSpPr>
          <p:cNvPr id="2" name="TextBox 1">
            <a:extLst>
              <a:ext uri="{FF2B5EF4-FFF2-40B4-BE49-F238E27FC236}">
                <a16:creationId xmlns:a16="http://schemas.microsoft.com/office/drawing/2014/main" id="{FF2B274F-44AC-4DDD-B1EB-6FEB1BCD8ABF}"/>
              </a:ext>
            </a:extLst>
          </p:cNvPr>
          <p:cNvSpPr txBox="1"/>
          <p:nvPr/>
        </p:nvSpPr>
        <p:spPr>
          <a:xfrm>
            <a:off x="1665515" y="2351313"/>
            <a:ext cx="8202385" cy="3970318"/>
          </a:xfrm>
          <a:prstGeom prst="rect">
            <a:avLst/>
          </a:prstGeom>
          <a:noFill/>
        </p:spPr>
        <p:txBody>
          <a:bodyPr wrap="square" rtlCol="0">
            <a:spAutoFit/>
          </a:bodyPr>
          <a:lstStyle/>
          <a:p>
            <a:r>
              <a:rPr lang="en-US" sz="3600" b="1" dirty="0"/>
              <a:t>Web Page: www. calusalandtrust.org</a:t>
            </a:r>
          </a:p>
          <a:p>
            <a:endParaRPr lang="en-US" sz="3600" b="1" dirty="0"/>
          </a:p>
          <a:p>
            <a:r>
              <a:rPr lang="en-US" sz="3600" b="1" dirty="0"/>
              <a:t>Facebook: Calusa Land Trust</a:t>
            </a:r>
          </a:p>
          <a:p>
            <a:endParaRPr lang="en-US" sz="3600" b="1" dirty="0"/>
          </a:p>
          <a:p>
            <a:r>
              <a:rPr lang="en-US" sz="3600" b="1" dirty="0"/>
              <a:t>Calusa Land Trust Newsletter</a:t>
            </a:r>
          </a:p>
          <a:p>
            <a:endParaRPr lang="en-US" sz="3600" b="1" dirty="0"/>
          </a:p>
          <a:p>
            <a:r>
              <a:rPr lang="en-US" sz="3600" b="1" dirty="0"/>
              <a:t>Pine Island Eagle</a:t>
            </a:r>
          </a:p>
        </p:txBody>
      </p:sp>
    </p:spTree>
    <p:extLst>
      <p:ext uri="{BB962C8B-B14F-4D97-AF65-F5344CB8AC3E}">
        <p14:creationId xmlns:p14="http://schemas.microsoft.com/office/powerpoint/2010/main" val="3368713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973883-59E2-4332-80CC-9C315AB684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8431" y="869459"/>
            <a:ext cx="9295138" cy="3371294"/>
          </a:xfrm>
        </p:spPr>
      </p:pic>
      <p:sp>
        <p:nvSpPr>
          <p:cNvPr id="6" name="TextBox 5">
            <a:extLst>
              <a:ext uri="{FF2B5EF4-FFF2-40B4-BE49-F238E27FC236}">
                <a16:creationId xmlns:a16="http://schemas.microsoft.com/office/drawing/2014/main" id="{40DE8D69-110A-4DD8-88F7-83CCB6262E20}"/>
              </a:ext>
            </a:extLst>
          </p:cNvPr>
          <p:cNvSpPr txBox="1"/>
          <p:nvPr/>
        </p:nvSpPr>
        <p:spPr>
          <a:xfrm>
            <a:off x="1265465" y="4240753"/>
            <a:ext cx="9813470" cy="1938992"/>
          </a:xfrm>
          <a:prstGeom prst="rect">
            <a:avLst/>
          </a:prstGeom>
          <a:noFill/>
        </p:spPr>
        <p:txBody>
          <a:bodyPr wrap="square">
            <a:spAutoFit/>
          </a:bodyPr>
          <a:lstStyle/>
          <a:p>
            <a:r>
              <a:rPr lang="en-US" sz="6000" b="1" dirty="0">
                <a:solidFill>
                  <a:srgbClr val="FF0000"/>
                </a:solidFill>
                <a:latin typeface="Bahnschrift SemiBold Condensed" panose="020B0502040204020203" pitchFamily="34" charset="0"/>
              </a:rPr>
              <a:t>Working to save some of “Pine” Island for tomorrow!</a:t>
            </a:r>
          </a:p>
        </p:txBody>
      </p:sp>
      <p:pic>
        <p:nvPicPr>
          <p:cNvPr id="3" name="Picture 2">
            <a:extLst>
              <a:ext uri="{FF2B5EF4-FFF2-40B4-BE49-F238E27FC236}">
                <a16:creationId xmlns:a16="http://schemas.microsoft.com/office/drawing/2014/main" id="{35DA5BF7-FFFA-8429-0CB8-56B0F872B6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3000" y="359921"/>
            <a:ext cx="4225999" cy="636668"/>
          </a:xfrm>
          <a:prstGeom prst="rect">
            <a:avLst/>
          </a:prstGeom>
        </p:spPr>
      </p:pic>
    </p:spTree>
    <p:extLst>
      <p:ext uri="{BB962C8B-B14F-4D97-AF65-F5344CB8AC3E}">
        <p14:creationId xmlns:p14="http://schemas.microsoft.com/office/powerpoint/2010/main" val="1969164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he image shows a wooden bench with green and gray seats, situated on a wooden deck surrounded by lush, green foliage.&#10;&#10;AI-generated content may be incorrect.">
            <a:extLst>
              <a:ext uri="{FF2B5EF4-FFF2-40B4-BE49-F238E27FC236}">
                <a16:creationId xmlns:a16="http://schemas.microsoft.com/office/drawing/2014/main" id="{8BC7F089-9289-C715-410B-32E1576C18A8}"/>
              </a:ext>
            </a:extLst>
          </p:cNvPr>
          <p:cNvPicPr>
            <a:picLocks noChangeAspect="1"/>
          </p:cNvPicPr>
          <p:nvPr/>
        </p:nvPicPr>
        <p:blipFill>
          <a:blip r:embed="rId2">
            <a:extLst>
              <a:ext uri="{28A0092B-C50C-407E-A947-70E740481C1C}">
                <a14:useLocalDpi xmlns:a14="http://schemas.microsoft.com/office/drawing/2010/main" val="0"/>
              </a:ext>
            </a:extLst>
          </a:blip>
          <a:srcRect r="23171" b="1"/>
          <a:stretch>
            <a:fillRect/>
          </a:stretch>
        </p:blipFill>
        <p:spPr>
          <a:xfrm rot="5400000">
            <a:off x="554895" y="690054"/>
            <a:ext cx="5607882" cy="5474323"/>
          </a:xfrm>
          <a:prstGeom prst="rect">
            <a:avLst/>
          </a:prstGeom>
        </p:spPr>
      </p:pic>
      <p:sp>
        <p:nvSpPr>
          <p:cNvPr id="14" name="Right Triangle 13">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86A5A31-B10A-4793-84D4-D785959AE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201" y="623275"/>
            <a:ext cx="5141626"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62211E-5EFC-4CEB-C3F8-D01027786249}"/>
              </a:ext>
            </a:extLst>
          </p:cNvPr>
          <p:cNvSpPr>
            <a:spLocks noGrp="1"/>
          </p:cNvSpPr>
          <p:nvPr>
            <p:ph type="title"/>
          </p:nvPr>
        </p:nvSpPr>
        <p:spPr>
          <a:xfrm>
            <a:off x="6889833" y="1188637"/>
            <a:ext cx="4218138" cy="1597228"/>
          </a:xfrm>
        </p:spPr>
        <p:txBody>
          <a:bodyPr>
            <a:normAutofit fontScale="90000"/>
          </a:bodyPr>
          <a:lstStyle/>
          <a:p>
            <a:r>
              <a:rPr lang="en-US" sz="5400" dirty="0"/>
              <a:t>Codty Pierce</a:t>
            </a:r>
            <a:br>
              <a:rPr lang="en-US" sz="5400" dirty="0"/>
            </a:br>
            <a:r>
              <a:rPr lang="en-US" sz="5400" dirty="0"/>
              <a:t>Memorial </a:t>
            </a:r>
            <a:br>
              <a:rPr lang="en-US" sz="5400" dirty="0"/>
            </a:br>
            <a:r>
              <a:rPr lang="en-US" sz="5400" dirty="0"/>
              <a:t>St. Jude Trail</a:t>
            </a:r>
            <a:br>
              <a:rPr lang="en-US" sz="5400" dirty="0"/>
            </a:br>
            <a:endParaRPr lang="en-US" sz="5400" dirty="0"/>
          </a:p>
        </p:txBody>
      </p:sp>
      <p:sp>
        <p:nvSpPr>
          <p:cNvPr id="9" name="Content Placeholder 8">
            <a:extLst>
              <a:ext uri="{FF2B5EF4-FFF2-40B4-BE49-F238E27FC236}">
                <a16:creationId xmlns:a16="http://schemas.microsoft.com/office/drawing/2014/main" id="{BDAF7BD4-1090-2849-D027-B293CF4931EF}"/>
              </a:ext>
            </a:extLst>
          </p:cNvPr>
          <p:cNvSpPr>
            <a:spLocks noGrp="1"/>
          </p:cNvSpPr>
          <p:nvPr>
            <p:ph idx="1"/>
          </p:nvPr>
        </p:nvSpPr>
        <p:spPr>
          <a:xfrm>
            <a:off x="6889831" y="4362450"/>
            <a:ext cx="3917505" cy="529590"/>
          </a:xfrm>
        </p:spPr>
        <p:txBody>
          <a:bodyPr anchor="t">
            <a:normAutofit/>
          </a:bodyPr>
          <a:lstStyle/>
          <a:p>
            <a:endParaRPr lang="en-US" sz="2000" dirty="0"/>
          </a:p>
        </p:txBody>
      </p:sp>
    </p:spTree>
    <p:extLst>
      <p:ext uri="{BB962C8B-B14F-4D97-AF65-F5344CB8AC3E}">
        <p14:creationId xmlns:p14="http://schemas.microsoft.com/office/powerpoint/2010/main" val="2731943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22A22-944E-EAB5-4648-F45036AEC2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A2E2B1-19BF-7BD6-CA37-874C641656BA}"/>
              </a:ext>
            </a:extLst>
          </p:cNvPr>
          <p:cNvSpPr>
            <a:spLocks noGrp="1"/>
          </p:cNvSpPr>
          <p:nvPr>
            <p:ph type="title"/>
          </p:nvPr>
        </p:nvSpPr>
        <p:spPr/>
        <p:txBody>
          <a:bodyPr/>
          <a:lstStyle/>
          <a:p>
            <a:endParaRPr lang="en-US"/>
          </a:p>
        </p:txBody>
      </p:sp>
      <p:pic>
        <p:nvPicPr>
          <p:cNvPr id="5" name="Content Placeholder 4" descr="The image illustrates a map or diagram detailing various hiking and kayaking trails within the CALUSA Land Trust, including specific locations such as Dean Preserve, Kreie Island, Big Jim Creek Preserve, and others, with markers for different trails and points of interest.&#10;&#10;AI-generated content may be incorrect.">
            <a:extLst>
              <a:ext uri="{FF2B5EF4-FFF2-40B4-BE49-F238E27FC236}">
                <a16:creationId xmlns:a16="http://schemas.microsoft.com/office/drawing/2014/main" id="{18F32D64-829A-47C8-A777-6F47EB9E40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135" y="-42862"/>
            <a:ext cx="4600574" cy="6900862"/>
          </a:xfrm>
          <a:prstGeom prst="rect">
            <a:avLst/>
          </a:prstGeom>
        </p:spPr>
      </p:pic>
    </p:spTree>
    <p:extLst>
      <p:ext uri="{BB962C8B-B14F-4D97-AF65-F5344CB8AC3E}">
        <p14:creationId xmlns:p14="http://schemas.microsoft.com/office/powerpoint/2010/main" val="2670304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1292</TotalTime>
  <Words>467</Words>
  <Application>Microsoft Office PowerPoint</Application>
  <PresentationFormat>Widescreen</PresentationFormat>
  <Paragraphs>84</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Bahnschrift SemiBold Condensed</vt:lpstr>
      <vt:lpstr>Calibri</vt:lpstr>
      <vt:lpstr>Calibri Light</vt:lpstr>
      <vt:lpstr>QuickType</vt:lpstr>
      <vt:lpstr>Office Theme</vt:lpstr>
      <vt:lpstr>bbb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Codty Pierce Memorial  St. Jude Trail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Ballard</dc:creator>
  <cp:lastModifiedBy>Cheryl King</cp:lastModifiedBy>
  <cp:revision>42</cp:revision>
  <dcterms:created xsi:type="dcterms:W3CDTF">2021-02-07T19:04:31Z</dcterms:created>
  <dcterms:modified xsi:type="dcterms:W3CDTF">2026-10-05T00:37:55Z</dcterms:modified>
</cp:coreProperties>
</file>